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bookmarkIdSeed="4">
  <p:sldMasterIdLst>
    <p:sldMasterId id="2147483648" r:id="rId1"/>
  </p:sldMasterIdLst>
  <p:notesMasterIdLst>
    <p:notesMasterId r:id="rId8"/>
  </p:notesMasterIdLst>
  <p:sldIdLst>
    <p:sldId id="297" r:id="rId3"/>
    <p:sldId id="298" r:id="rId4"/>
    <p:sldId id="299" r:id="rId5"/>
    <p:sldId id="311" r:id="rId6"/>
    <p:sldId id="300" r:id="rId7"/>
    <p:sldId id="301" r:id="rId9"/>
    <p:sldId id="302" r:id="rId10"/>
    <p:sldId id="266" r:id="rId11"/>
    <p:sldId id="310" r:id="rId12"/>
    <p:sldId id="282" r:id="rId13"/>
    <p:sldId id="269" r:id="rId14"/>
    <p:sldId id="267" r:id="rId15"/>
    <p:sldId id="305" r:id="rId16"/>
    <p:sldId id="306" r:id="rId17"/>
    <p:sldId id="307" r:id="rId18"/>
    <p:sldId id="308" r:id="rId19"/>
    <p:sldId id="265" r:id="rId20"/>
    <p:sldId id="309" r:id="rId21"/>
    <p:sldId id="264" r:id="rId22"/>
    <p:sldId id="274" r:id="rId23"/>
    <p:sldId id="270" r:id="rId24"/>
    <p:sldId id="271" r:id="rId25"/>
    <p:sldId id="276" r:id="rId26"/>
    <p:sldId id="275" r:id="rId27"/>
    <p:sldId id="303" r:id="rId28"/>
    <p:sldId id="272" r:id="rId29"/>
    <p:sldId id="284" r:id="rId30"/>
    <p:sldId id="283" r:id="rId31"/>
    <p:sldId id="256" r:id="rId32"/>
    <p:sldId id="257" r:id="rId33"/>
  </p:sldIdLst>
  <p:sldSz cx="12192000" cy="6858000"/>
  <p:notesSz cx="6858000" cy="9144000"/>
  <p:custDataLst>
    <p:tags r:id="rId3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505E3EF-67EA-436B-97B2-0124C06EBD24}" styleName="中度样式 4 - 强调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7" Type="http://schemas.openxmlformats.org/officeDocument/2006/relationships/tags" Target="tags/tag21.xml"/><Relationship Id="rId36" Type="http://schemas.openxmlformats.org/officeDocument/2006/relationships/tableStyles" Target="tableStyles.xml"/><Relationship Id="rId35" Type="http://schemas.openxmlformats.org/officeDocument/2006/relationships/viewProps" Target="viewProps.xml"/><Relationship Id="rId34" Type="http://schemas.openxmlformats.org/officeDocument/2006/relationships/presProps" Target="presProps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image" Target="../media/image5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png"/></Relationships>
</file>

<file path=ppt/drawings/_rels/vmlDrawing4.vml.rels><?xml version="1.0" encoding="UTF-8" standalone="yes"?>
<Relationships xmlns="http://schemas.openxmlformats.org/package/2006/relationships"><Relationship Id="rId7" Type="http://schemas.openxmlformats.org/officeDocument/2006/relationships/image" Target="../media/image25.wmf"/><Relationship Id="rId6" Type="http://schemas.openxmlformats.org/officeDocument/2006/relationships/image" Target="../media/image24.wmf"/><Relationship Id="rId5" Type="http://schemas.openxmlformats.org/officeDocument/2006/relationships/image" Target="../media/image23.wmf"/><Relationship Id="rId4" Type="http://schemas.openxmlformats.org/officeDocument/2006/relationships/image" Target="../media/image22.wmf"/><Relationship Id="rId3" Type="http://schemas.openxmlformats.org/officeDocument/2006/relationships/image" Target="../media/image21.wmf"/><Relationship Id="rId2" Type="http://schemas.openxmlformats.org/officeDocument/2006/relationships/image" Target="../media/image20.wmf"/><Relationship Id="rId1" Type="http://schemas.openxmlformats.org/officeDocument/2006/relationships/image" Target="../media/image19.wmf"/></Relationships>
</file>

<file path=ppt/drawings/_rels/vmlDrawing5.vml.rels><?xml version="1.0" encoding="UTF-8" standalone="yes"?>
<Relationships xmlns="http://schemas.openxmlformats.org/package/2006/relationships"><Relationship Id="rId4" Type="http://schemas.openxmlformats.org/officeDocument/2006/relationships/image" Target="../media/image29.wmf"/><Relationship Id="rId3" Type="http://schemas.openxmlformats.org/officeDocument/2006/relationships/image" Target="../media/image28.wmf"/><Relationship Id="rId2" Type="http://schemas.openxmlformats.org/officeDocument/2006/relationships/image" Target="../media/image27.wmf"/><Relationship Id="rId1" Type="http://schemas.openxmlformats.org/officeDocument/2006/relationships/image" Target="../media/image26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wmf"/></Relationships>
</file>

<file path=ppt/drawings/_rels/vmlDrawing7.vml.rels><?xml version="1.0" encoding="UTF-8" standalone="yes"?>
<Relationships xmlns="http://schemas.openxmlformats.org/package/2006/relationships"><Relationship Id="rId5" Type="http://schemas.openxmlformats.org/officeDocument/2006/relationships/image" Target="../media/image33.wmf"/><Relationship Id="rId4" Type="http://schemas.openxmlformats.org/officeDocument/2006/relationships/image" Target="../media/image32.wmf"/><Relationship Id="rId3" Type="http://schemas.openxmlformats.org/officeDocument/2006/relationships/image" Target="../media/image31.wmf"/><Relationship Id="rId2" Type="http://schemas.openxmlformats.org/officeDocument/2006/relationships/image" Target="../media/image30.wmf"/><Relationship Id="rId1" Type="http://schemas.openxmlformats.org/officeDocument/2006/relationships/image" Target="../media/image26.wmf"/></Relationships>
</file>

<file path=ppt/drawings/_rels/vmlDrawing8.vml.rels><?xml version="1.0" encoding="UTF-8" standalone="yes"?>
<Relationships xmlns="http://schemas.openxmlformats.org/package/2006/relationships"><Relationship Id="rId9" Type="http://schemas.openxmlformats.org/officeDocument/2006/relationships/image" Target="../media/image44.wmf"/><Relationship Id="rId8" Type="http://schemas.openxmlformats.org/officeDocument/2006/relationships/image" Target="../media/image43.wmf"/><Relationship Id="rId7" Type="http://schemas.openxmlformats.org/officeDocument/2006/relationships/image" Target="../media/image42.wmf"/><Relationship Id="rId6" Type="http://schemas.openxmlformats.org/officeDocument/2006/relationships/image" Target="../media/image41.wmf"/><Relationship Id="rId5" Type="http://schemas.openxmlformats.org/officeDocument/2006/relationships/image" Target="../media/image40.wmf"/><Relationship Id="rId4" Type="http://schemas.openxmlformats.org/officeDocument/2006/relationships/image" Target="../media/image39.wmf"/><Relationship Id="rId3" Type="http://schemas.openxmlformats.org/officeDocument/2006/relationships/image" Target="../media/image38.wmf"/><Relationship Id="rId2" Type="http://schemas.openxmlformats.org/officeDocument/2006/relationships/image" Target="../media/image37.wmf"/><Relationship Id="rId11" Type="http://schemas.openxmlformats.org/officeDocument/2006/relationships/image" Target="../media/image46.wmf"/><Relationship Id="rId10" Type="http://schemas.openxmlformats.org/officeDocument/2006/relationships/image" Target="../media/image45.wmf"/><Relationship Id="rId1" Type="http://schemas.openxmlformats.org/officeDocument/2006/relationships/image" Target="../media/image36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328D6-8214-4FB3-8391-3DFF0B1662C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D393C-20F5-4506-9A9C-010854509EF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328D6-8214-4FB3-8391-3DFF0B1662C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D393C-20F5-4506-9A9C-010854509EF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328D6-8214-4FB3-8391-3DFF0B1662C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D393C-20F5-4506-9A9C-010854509EF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328D6-8214-4FB3-8391-3DFF0B1662C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D393C-20F5-4506-9A9C-010854509EF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328D6-8214-4FB3-8391-3DFF0B1662C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D393C-20F5-4506-9A9C-010854509EF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328D6-8214-4FB3-8391-3DFF0B1662C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D393C-20F5-4506-9A9C-010854509EF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328D6-8214-4FB3-8391-3DFF0B1662C0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D393C-20F5-4506-9A9C-010854509EF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328D6-8214-4FB3-8391-3DFF0B1662C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D393C-20F5-4506-9A9C-010854509EF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328D6-8214-4FB3-8391-3DFF0B1662C0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D393C-20F5-4506-9A9C-010854509EF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328D6-8214-4FB3-8391-3DFF0B1662C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D393C-20F5-4506-9A9C-010854509EF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328D6-8214-4FB3-8391-3DFF0B1662C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D393C-20F5-4506-9A9C-010854509EF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5328D6-8214-4FB3-8391-3DFF0B1662C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DD393C-20F5-4506-9A9C-010854509EF2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3.v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oleObject" Target="../embeddings/oleObject4.bin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9.bin"/><Relationship Id="rId8" Type="http://schemas.openxmlformats.org/officeDocument/2006/relationships/image" Target="../media/image22.wmf"/><Relationship Id="rId7" Type="http://schemas.openxmlformats.org/officeDocument/2006/relationships/oleObject" Target="../embeddings/oleObject8.bin"/><Relationship Id="rId6" Type="http://schemas.openxmlformats.org/officeDocument/2006/relationships/image" Target="../media/image21.wmf"/><Relationship Id="rId5" Type="http://schemas.openxmlformats.org/officeDocument/2006/relationships/oleObject" Target="../embeddings/oleObject7.bin"/><Relationship Id="rId4" Type="http://schemas.openxmlformats.org/officeDocument/2006/relationships/image" Target="../media/image20.wmf"/><Relationship Id="rId3" Type="http://schemas.openxmlformats.org/officeDocument/2006/relationships/oleObject" Target="../embeddings/oleObject6.bin"/><Relationship Id="rId2" Type="http://schemas.openxmlformats.org/officeDocument/2006/relationships/image" Target="../media/image19.wmf"/><Relationship Id="rId17" Type="http://schemas.openxmlformats.org/officeDocument/2006/relationships/vmlDrawing" Target="../drawings/vmlDrawing4.vml"/><Relationship Id="rId16" Type="http://schemas.openxmlformats.org/officeDocument/2006/relationships/slideLayout" Target="../slideLayouts/slideLayout2.xml"/><Relationship Id="rId15" Type="http://schemas.openxmlformats.org/officeDocument/2006/relationships/image" Target="../media/image25.wmf"/><Relationship Id="rId14" Type="http://schemas.openxmlformats.org/officeDocument/2006/relationships/oleObject" Target="../embeddings/oleObject12.bin"/><Relationship Id="rId13" Type="http://schemas.openxmlformats.org/officeDocument/2006/relationships/image" Target="../media/image24.wmf"/><Relationship Id="rId12" Type="http://schemas.openxmlformats.org/officeDocument/2006/relationships/oleObject" Target="../embeddings/oleObject11.bin"/><Relationship Id="rId11" Type="http://schemas.openxmlformats.org/officeDocument/2006/relationships/image" Target="../media/image23.wmf"/><Relationship Id="rId10" Type="http://schemas.openxmlformats.org/officeDocument/2006/relationships/oleObject" Target="../embeddings/oleObject10.bin"/><Relationship Id="rId1" Type="http://schemas.openxmlformats.org/officeDocument/2006/relationships/oleObject" Target="../embeddings/oleObject5.bin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29.wmf"/><Relationship Id="rId7" Type="http://schemas.openxmlformats.org/officeDocument/2006/relationships/oleObject" Target="../embeddings/oleObject16.bin"/><Relationship Id="rId6" Type="http://schemas.openxmlformats.org/officeDocument/2006/relationships/image" Target="../media/image28.wmf"/><Relationship Id="rId5" Type="http://schemas.openxmlformats.org/officeDocument/2006/relationships/oleObject" Target="../embeddings/oleObject15.bin"/><Relationship Id="rId4" Type="http://schemas.openxmlformats.org/officeDocument/2006/relationships/image" Target="../media/image27.wmf"/><Relationship Id="rId3" Type="http://schemas.openxmlformats.org/officeDocument/2006/relationships/oleObject" Target="../embeddings/oleObject14.bin"/><Relationship Id="rId2" Type="http://schemas.openxmlformats.org/officeDocument/2006/relationships/image" Target="../media/image26.wmf"/><Relationship Id="rId10" Type="http://schemas.openxmlformats.org/officeDocument/2006/relationships/vmlDrawing" Target="../drawings/vmlDrawing5.vml"/><Relationship Id="rId1" Type="http://schemas.openxmlformats.org/officeDocument/2006/relationships/oleObject" Target="../embeddings/oleObject13.bin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6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6.wmf"/><Relationship Id="rId1" Type="http://schemas.openxmlformats.org/officeDocument/2006/relationships/oleObject" Target="../embeddings/oleObject17.bin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22.bin"/><Relationship Id="rId8" Type="http://schemas.openxmlformats.org/officeDocument/2006/relationships/image" Target="../media/image32.wmf"/><Relationship Id="rId7" Type="http://schemas.openxmlformats.org/officeDocument/2006/relationships/oleObject" Target="../embeddings/oleObject21.bin"/><Relationship Id="rId6" Type="http://schemas.openxmlformats.org/officeDocument/2006/relationships/image" Target="../media/image31.wmf"/><Relationship Id="rId5" Type="http://schemas.openxmlformats.org/officeDocument/2006/relationships/oleObject" Target="../embeddings/oleObject20.bin"/><Relationship Id="rId4" Type="http://schemas.openxmlformats.org/officeDocument/2006/relationships/image" Target="../media/image30.wmf"/><Relationship Id="rId3" Type="http://schemas.openxmlformats.org/officeDocument/2006/relationships/oleObject" Target="../embeddings/oleObject19.bin"/><Relationship Id="rId2" Type="http://schemas.openxmlformats.org/officeDocument/2006/relationships/image" Target="../media/image26.wmf"/><Relationship Id="rId12" Type="http://schemas.openxmlformats.org/officeDocument/2006/relationships/vmlDrawing" Target="../drawings/vmlDrawing7.vml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33.wmf"/><Relationship Id="rId1" Type="http://schemas.openxmlformats.org/officeDocument/2006/relationships/oleObject" Target="../embeddings/oleObject18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5.png"/><Relationship Id="rId1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27.bin"/><Relationship Id="rId8" Type="http://schemas.openxmlformats.org/officeDocument/2006/relationships/image" Target="../media/image39.wmf"/><Relationship Id="rId7" Type="http://schemas.openxmlformats.org/officeDocument/2006/relationships/oleObject" Target="../embeddings/oleObject26.bin"/><Relationship Id="rId6" Type="http://schemas.openxmlformats.org/officeDocument/2006/relationships/image" Target="../media/image38.wmf"/><Relationship Id="rId5" Type="http://schemas.openxmlformats.org/officeDocument/2006/relationships/oleObject" Target="../embeddings/oleObject25.bin"/><Relationship Id="rId4" Type="http://schemas.openxmlformats.org/officeDocument/2006/relationships/image" Target="../media/image37.wmf"/><Relationship Id="rId3" Type="http://schemas.openxmlformats.org/officeDocument/2006/relationships/oleObject" Target="../embeddings/oleObject24.bin"/><Relationship Id="rId24" Type="http://schemas.openxmlformats.org/officeDocument/2006/relationships/vmlDrawing" Target="../drawings/vmlDrawing8.vml"/><Relationship Id="rId23" Type="http://schemas.openxmlformats.org/officeDocument/2006/relationships/slideLayout" Target="../slideLayouts/slideLayout7.xml"/><Relationship Id="rId22" Type="http://schemas.openxmlformats.org/officeDocument/2006/relationships/image" Target="../media/image46.wmf"/><Relationship Id="rId21" Type="http://schemas.openxmlformats.org/officeDocument/2006/relationships/oleObject" Target="../embeddings/oleObject33.bin"/><Relationship Id="rId20" Type="http://schemas.openxmlformats.org/officeDocument/2006/relationships/image" Target="../media/image45.wmf"/><Relationship Id="rId2" Type="http://schemas.openxmlformats.org/officeDocument/2006/relationships/image" Target="../media/image36.wmf"/><Relationship Id="rId19" Type="http://schemas.openxmlformats.org/officeDocument/2006/relationships/oleObject" Target="../embeddings/oleObject32.bin"/><Relationship Id="rId18" Type="http://schemas.openxmlformats.org/officeDocument/2006/relationships/image" Target="../media/image44.wmf"/><Relationship Id="rId17" Type="http://schemas.openxmlformats.org/officeDocument/2006/relationships/oleObject" Target="../embeddings/oleObject31.bin"/><Relationship Id="rId16" Type="http://schemas.openxmlformats.org/officeDocument/2006/relationships/image" Target="../media/image43.wmf"/><Relationship Id="rId15" Type="http://schemas.openxmlformats.org/officeDocument/2006/relationships/oleObject" Target="../embeddings/oleObject30.bin"/><Relationship Id="rId14" Type="http://schemas.openxmlformats.org/officeDocument/2006/relationships/image" Target="../media/image42.wmf"/><Relationship Id="rId13" Type="http://schemas.openxmlformats.org/officeDocument/2006/relationships/oleObject" Target="../embeddings/oleObject29.bin"/><Relationship Id="rId12" Type="http://schemas.openxmlformats.org/officeDocument/2006/relationships/image" Target="../media/image41.wmf"/><Relationship Id="rId11" Type="http://schemas.openxmlformats.org/officeDocument/2006/relationships/oleObject" Target="../embeddings/oleObject28.bin"/><Relationship Id="rId10" Type="http://schemas.openxmlformats.org/officeDocument/2006/relationships/image" Target="../media/image40.wmf"/><Relationship Id="rId1" Type="http://schemas.openxmlformats.org/officeDocument/2006/relationships/oleObject" Target="../embeddings/oleObject23.bin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50.png"/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image" Target="../media/image4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2.png"/><Relationship Id="rId1" Type="http://schemas.openxmlformats.org/officeDocument/2006/relationships/image" Target="../media/image5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1.png"/><Relationship Id="rId1" Type="http://schemas.openxmlformats.org/officeDocument/2006/relationships/image" Target="../media/image53.png"/></Relationships>
</file>

<file path=ppt/slides/_rels/slide2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55.jpeg"/><Relationship Id="rId4" Type="http://schemas.openxmlformats.org/officeDocument/2006/relationships/image" Target="../media/image52.png"/><Relationship Id="rId3" Type="http://schemas.openxmlformats.org/officeDocument/2006/relationships/tags" Target="../tags/tag20.xml"/><Relationship Id="rId2" Type="http://schemas.openxmlformats.org/officeDocument/2006/relationships/image" Target="../media/image51.png"/><Relationship Id="rId1" Type="http://schemas.openxmlformats.org/officeDocument/2006/relationships/image" Target="../media/image54.wm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6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8.png"/><Relationship Id="rId1" Type="http://schemas.openxmlformats.org/officeDocument/2006/relationships/image" Target="../media/image57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64.jpeg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image" Target="../media/image52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5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7.jpeg"/><Relationship Id="rId1" Type="http://schemas.openxmlformats.org/officeDocument/2006/relationships/image" Target="../media/image66.pn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8.png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1.v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6.emf"/><Relationship Id="rId4" Type="http://schemas.openxmlformats.org/officeDocument/2006/relationships/oleObject" Target="../embeddings/oleObject2.bin"/><Relationship Id="rId3" Type="http://schemas.openxmlformats.org/officeDocument/2006/relationships/image" Target="../media/image5.wmf"/><Relationship Id="rId2" Type="http://schemas.openxmlformats.org/officeDocument/2006/relationships/oleObject" Target="../embeddings/oleObject1.bin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8.xml"/><Relationship Id="rId8" Type="http://schemas.openxmlformats.org/officeDocument/2006/relationships/tags" Target="../tags/tag7.xml"/><Relationship Id="rId7" Type="http://schemas.openxmlformats.org/officeDocument/2006/relationships/tags" Target="../tags/tag6.xml"/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image" Target="../media/image8.png"/><Relationship Id="rId17" Type="http://schemas.openxmlformats.org/officeDocument/2006/relationships/notesSlide" Target="../notesSlides/notesSlide1.xml"/><Relationship Id="rId16" Type="http://schemas.openxmlformats.org/officeDocument/2006/relationships/slideLayout" Target="../slideLayouts/slideLayout1.xml"/><Relationship Id="rId15" Type="http://schemas.openxmlformats.org/officeDocument/2006/relationships/tags" Target="../tags/tag14.xml"/><Relationship Id="rId14" Type="http://schemas.openxmlformats.org/officeDocument/2006/relationships/tags" Target="../tags/tag13.xml"/><Relationship Id="rId13" Type="http://schemas.openxmlformats.org/officeDocument/2006/relationships/tags" Target="../tags/tag12.xml"/><Relationship Id="rId12" Type="http://schemas.openxmlformats.org/officeDocument/2006/relationships/tags" Target="../tags/tag11.xml"/><Relationship Id="rId11" Type="http://schemas.openxmlformats.org/officeDocument/2006/relationships/tags" Target="../tags/tag10.xml"/><Relationship Id="rId10" Type="http://schemas.openxmlformats.org/officeDocument/2006/relationships/tags" Target="../tags/tag9.xml"/><Relationship Id="rId1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tags" Target="../tags/tag17.xml"/><Relationship Id="rId4" Type="http://schemas.openxmlformats.org/officeDocument/2006/relationships/tags" Target="../tags/tag16.xml"/><Relationship Id="rId3" Type="http://schemas.openxmlformats.org/officeDocument/2006/relationships/tags" Target="../tags/tag15.xml"/><Relationship Id="rId2" Type="http://schemas.openxmlformats.org/officeDocument/2006/relationships/image" Target="../media/image10.png"/><Relationship Id="rId1" Type="http://schemas.openxmlformats.org/officeDocument/2006/relationships/image" Target="../media/image9.wmf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.jpeg"/><Relationship Id="rId1" Type="http://schemas.openxmlformats.org/officeDocument/2006/relationships/image" Target="../media/image11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4.png"/><Relationship Id="rId3" Type="http://schemas.openxmlformats.org/officeDocument/2006/relationships/tags" Target="../tags/tag19.xml"/><Relationship Id="rId2" Type="http://schemas.openxmlformats.org/officeDocument/2006/relationships/image" Target="../media/image13.png"/><Relationship Id="rId1" Type="http://schemas.openxmlformats.org/officeDocument/2006/relationships/tags" Target="../tags/tag18.xml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2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5.wmf"/><Relationship Id="rId1" Type="http://schemas.openxmlformats.org/officeDocument/2006/relationships/oleObject" Target="../embeddings/oleObject3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773883" y="763127"/>
            <a:ext cx="8379495" cy="15532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1800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1. Covert the following numbers to the indicated radix numbers.</a:t>
            </a:r>
            <a:endParaRPr lang="zh-CN" altLang="zh-CN" sz="14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350520" indent="-342900">
              <a:spcAft>
                <a:spcPts val="600"/>
              </a:spcAft>
              <a:buAutoNum type="alphaLcParenBoth"/>
            </a:pP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(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Helvetica Neue"/>
              </a:rPr>
              <a:t>1111011.01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)</a:t>
            </a:r>
            <a:r>
              <a:rPr lang="en-US" altLang="zh-CN" sz="1800" kern="100" baseline="-250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lang="en-US" altLang="zh-CN" sz="18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= (</a:t>
            </a:r>
            <a:r>
              <a:rPr lang="en-US" altLang="zh-CN" b="0" i="0" dirty="0">
                <a:solidFill>
                  <a:srgbClr val="FF0000"/>
                </a:solidFill>
                <a:effectLst/>
                <a:latin typeface="Helvetica Neue"/>
              </a:rPr>
              <a:t>173.2</a:t>
            </a:r>
            <a:r>
              <a:rPr lang="en-US" altLang="zh-CN" sz="18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)</a:t>
            </a:r>
            <a:r>
              <a:rPr lang="en-US" altLang="zh-CN" sz="1800" kern="100" baseline="-25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8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= ( </a:t>
            </a:r>
            <a:r>
              <a:rPr lang="en-US" altLang="zh-CN" sz="1800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123.25 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)</a:t>
            </a:r>
            <a:r>
              <a:rPr lang="en-US" altLang="zh-CN" sz="1800" kern="100" baseline="-250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10 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= ( </a:t>
            </a:r>
            <a:r>
              <a:rPr lang="en-US" altLang="zh-CN" sz="1800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1111011.00100101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)</a:t>
            </a:r>
            <a:r>
              <a:rPr lang="en-US" altLang="zh-CN" sz="1800" kern="100" baseline="-250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BCD  </a:t>
            </a:r>
            <a:endParaRPr lang="en-US" altLang="zh-CN" sz="1800" kern="100" baseline="-250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350520" indent="-342900">
              <a:spcAft>
                <a:spcPts val="600"/>
              </a:spcAft>
              <a:buAutoNum type="alphaLcParenBoth"/>
            </a:pPr>
            <a:r>
              <a:rPr lang="en-US" altLang="zh-CN" sz="18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(10010100.0101 0010 0100)</a:t>
            </a:r>
            <a:r>
              <a:rPr lang="en-US" altLang="zh-CN" sz="1800" kern="100" baseline="-25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BCD</a:t>
            </a:r>
            <a:r>
              <a:rPr lang="en-US" altLang="zh-CN" sz="18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= (</a:t>
            </a:r>
            <a:r>
              <a:rPr lang="en-US" altLang="zh-CN" sz="1800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94.524</a:t>
            </a:r>
            <a:r>
              <a:rPr lang="en-US" altLang="zh-CN" sz="18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)</a:t>
            </a:r>
            <a:r>
              <a:rPr lang="en-US" altLang="zh-CN" sz="1800" kern="100" baseline="-25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10</a:t>
            </a:r>
            <a:r>
              <a:rPr lang="en-US" altLang="zh-CN" sz="18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= (</a:t>
            </a:r>
            <a:r>
              <a:rPr lang="en-US" altLang="zh-CN" sz="1800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1011110.10000110001001001101110100101111000110101001111111</a:t>
            </a:r>
            <a:r>
              <a:rPr lang="en-US" altLang="zh-CN" sz="18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)</a:t>
            </a:r>
            <a:r>
              <a:rPr lang="en-US" altLang="zh-CN" sz="1800" kern="100" baseline="-25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lang="en-US" altLang="zh-CN" sz="18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= (</a:t>
            </a:r>
            <a:r>
              <a:rPr lang="en-US" altLang="zh-CN" sz="1800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5E.8624DD2F1A9FC</a:t>
            </a:r>
            <a:r>
              <a:rPr lang="en-US" altLang="zh-CN" sz="18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)</a:t>
            </a:r>
            <a:r>
              <a:rPr lang="en-US" altLang="zh-CN" sz="1800" kern="100" baseline="-25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16</a:t>
            </a:r>
            <a:endParaRPr lang="zh-CN" altLang="zh-CN" sz="14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73884" y="2185143"/>
            <a:ext cx="7647974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</a:pP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2. The Boolean expression A +0 is equal to (</a:t>
            </a:r>
            <a:r>
              <a:rPr lang="en-US" altLang="zh-CN" sz="1800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a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)  </a:t>
            </a:r>
            <a:endParaRPr lang="en-US" altLang="zh-CN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>
              <a:spcAft>
                <a:spcPts val="600"/>
              </a:spcAft>
            </a:pP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(a) A     (b) A</a:t>
            </a:r>
            <a:r>
              <a:rPr lang="en-US" altLang="zh-CN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’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    (c) 0     (d) 1</a:t>
            </a:r>
            <a:endParaRPr lang="zh-CN" altLang="zh-CN" sz="14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73884" y="3412033"/>
            <a:ext cx="609460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3. The output of an OR gate with inputs A, B, and C is a 1 (HIGH) when ( </a:t>
            </a:r>
            <a:r>
              <a:rPr lang="en-US" altLang="zh-CN" sz="1800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d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)</a:t>
            </a:r>
            <a:endParaRPr lang="zh-CN" altLang="zh-CN" sz="14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152400"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(a) A = 1, B = 1, C = 1       (b) A = 0, B = 0, C = 1</a:t>
            </a:r>
            <a:endParaRPr lang="zh-CN" altLang="zh-CN" sz="14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152400" algn="just">
              <a:spcAft>
                <a:spcPts val="600"/>
              </a:spcAft>
            </a:pP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(c) A = 0, B = 0, C = 0       (d) only answers (a) and (b)</a:t>
            </a:r>
            <a:endParaRPr lang="zh-CN" altLang="zh-CN" sz="14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820776" y="5171543"/>
            <a:ext cx="6094602" cy="1198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4. Calculate the following</a:t>
            </a:r>
            <a:endParaRPr lang="zh-CN" altLang="zh-CN" sz="14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8255" indent="152400">
              <a:tabLst>
                <a:tab pos="6263640" algn="r"/>
              </a:tabLst>
            </a:pPr>
            <a:r>
              <a:rPr lang="en-US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(1) (00111000)</a:t>
            </a:r>
            <a:r>
              <a:rPr lang="en-US" altLang="zh-CN" sz="1800" kern="100" baseline="-25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BCD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+ (10000011)</a:t>
            </a:r>
            <a:r>
              <a:rPr lang="en-US" altLang="zh-CN" sz="1800" kern="100" baseline="-25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BCD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=</a:t>
            </a:r>
            <a:r>
              <a:rPr lang="en-US" altLang="zh-CN" sz="1800" kern="100" baseline="-250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kern="1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121</a:t>
            </a:r>
            <a:endParaRPr lang="en-US" altLang="zh-CN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8255" indent="152400">
              <a:tabLst>
                <a:tab pos="6263640" algn="r"/>
              </a:tabLst>
            </a:pPr>
            <a:endParaRPr lang="en-US" altLang="zh-CN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8255" indent="152400">
              <a:tabLst>
                <a:tab pos="6263640" algn="r"/>
              </a:tabLst>
            </a:pPr>
            <a:r>
              <a:rPr lang="en-US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(2) (00111000)</a:t>
            </a:r>
            <a:r>
              <a:rPr lang="en-US" altLang="zh-CN" sz="1800" kern="100" baseline="-25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2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+ (10000011)</a:t>
            </a:r>
            <a:r>
              <a:rPr lang="en-US" altLang="zh-CN" sz="1800" kern="100" baseline="-25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2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=</a:t>
            </a:r>
            <a:r>
              <a:rPr lang="en-US" altLang="zh-CN" kern="100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kern="1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kern="1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187</a:t>
            </a:r>
            <a:endParaRPr lang="en-US" altLang="zh-CN" kern="100" dirty="0">
              <a:solidFill>
                <a:srgbClr val="FF0000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文本框 6"/>
          <p:cNvSpPr txBox="1"/>
          <p:nvPr/>
        </p:nvSpPr>
        <p:spPr>
          <a:xfrm>
            <a:off x="827789" y="678154"/>
            <a:ext cx="8185558" cy="646331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lvl="0" algn="just">
              <a:spcBef>
                <a:spcPts val="600"/>
              </a:spcBef>
              <a:spcAft>
                <a:spcPts val="0"/>
              </a:spcAft>
            </a:pP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5. An 8-bit comparator using 74LS85 is </a:t>
            </a:r>
            <a:r>
              <a:rPr lang="en-US" altLang="zh-CN" sz="1800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shown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. The three input of the lowest order comparator should be </a:t>
            </a:r>
            <a:r>
              <a:rPr lang="en-US" altLang="zh-CN" sz="1800" i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F</a:t>
            </a:r>
            <a:r>
              <a:rPr lang="en-US" altLang="zh-CN" sz="1800" kern="100" baseline="-250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A&gt;B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=_____, </a:t>
            </a:r>
            <a:r>
              <a:rPr lang="en-US" altLang="zh-CN" sz="1800" i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F</a:t>
            </a:r>
            <a:r>
              <a:rPr lang="en-US" altLang="zh-CN" sz="1800" kern="100" baseline="-250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A=B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=______, </a:t>
            </a:r>
            <a:r>
              <a:rPr lang="en-US" altLang="zh-CN" sz="1800" i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F</a:t>
            </a:r>
            <a:r>
              <a:rPr lang="en-US" altLang="zh-CN" sz="1800" kern="100" baseline="-250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A&lt;B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=___. </a:t>
            </a:r>
            <a:endParaRPr lang="zh-CN" altLang="zh-CN" sz="14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9" name="对象 8"/>
          <p:cNvGraphicFramePr>
            <a:graphicFrameLocks noChangeAspect="1"/>
          </p:cNvGraphicFramePr>
          <p:nvPr/>
        </p:nvGraphicFramePr>
        <p:xfrm>
          <a:off x="1155495" y="1784436"/>
          <a:ext cx="4585377" cy="26509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7" name="BMP 图像" r:id="rId1" imgW="3657600" imgH="2114550" progId="Paint.Picture">
                  <p:embed/>
                </p:oleObj>
              </mc:Choice>
              <mc:Fallback>
                <p:oleObj name="BMP 图像" r:id="rId1" imgW="3657600" imgH="2114550" progId="Paint.Picture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55495" y="1784436"/>
                        <a:ext cx="4585377" cy="265092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/>
          <p:cNvSpPr txBox="1"/>
          <p:nvPr/>
        </p:nvSpPr>
        <p:spPr>
          <a:xfrm>
            <a:off x="3617595" y="956310"/>
            <a:ext cx="3352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0</a:t>
            </a:r>
            <a:endParaRPr lang="en-US" altLang="zh-CN">
              <a:solidFill>
                <a:srgbClr val="FF0000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922520" y="956310"/>
            <a:ext cx="3352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1</a:t>
            </a:r>
            <a:endParaRPr lang="en-US" altLang="zh-CN">
              <a:solidFill>
                <a:srgbClr val="FF0000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122670" y="956310"/>
            <a:ext cx="3352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0</a:t>
            </a:r>
            <a:endParaRPr lang="en-US" altLang="zh-CN">
              <a:solidFill>
                <a:srgbClr val="FF0000"/>
              </a:solidFill>
            </a:endParaRPr>
          </a:p>
        </p:txBody>
      </p:sp>
      <p:pic>
        <p:nvPicPr>
          <p:cNvPr id="10" name="图片 9" descr="SWO~{5ZJKXUQSP2UZP(1SY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1035" y="1784350"/>
            <a:ext cx="5953125" cy="374967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092665" y="909854"/>
            <a:ext cx="8059723" cy="1708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>
              <a:spcBef>
                <a:spcPts val="600"/>
              </a:spcBef>
              <a:spcAft>
                <a:spcPts val="0"/>
              </a:spcAft>
            </a:pPr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6. 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Develop a logic circuit for detecting whether a 8421BCD code is a multiple of three. If it is, the output should be true. </a:t>
            </a:r>
            <a:endParaRPr lang="en-US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lvl="0" algn="just">
              <a:spcBef>
                <a:spcPts val="600"/>
              </a:spcBef>
              <a:spcAft>
                <a:spcPts val="0"/>
              </a:spcAft>
            </a:pP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(a)construct the truth table;</a:t>
            </a:r>
            <a:endParaRPr lang="en-US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lvl="0" algn="just">
              <a:spcBef>
                <a:spcPts val="600"/>
              </a:spcBef>
              <a:spcAft>
                <a:spcPts val="0"/>
              </a:spcAft>
            </a:pP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(b) write the logic expression and simplify it;</a:t>
            </a:r>
            <a:endParaRPr lang="en-US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lvl="0" algn="just">
              <a:spcBef>
                <a:spcPts val="600"/>
              </a:spcBef>
              <a:spcAft>
                <a:spcPts val="0"/>
              </a:spcAft>
            </a:pP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(c) draw the logic circuit.</a:t>
            </a:r>
            <a:endParaRPr lang="zh-CN" altLang="zh-CN" sz="14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4" name="图片 3" descr="H8CH{7S`HBY(V`C()C`1UWG"/>
          <p:cNvPicPr>
            <a:picLocks noChangeAspect="1"/>
          </p:cNvPicPr>
          <p:nvPr/>
        </p:nvPicPr>
        <p:blipFill>
          <a:blip r:embed="rId1"/>
          <a:srcRect l="21118" t="18602" r="14210" b="13009"/>
          <a:stretch>
            <a:fillRect/>
          </a:stretch>
        </p:blipFill>
        <p:spPr>
          <a:xfrm>
            <a:off x="5593080" y="1775460"/>
            <a:ext cx="6349365" cy="469011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899719" y="645358"/>
            <a:ext cx="6094602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>
              <a:spcBef>
                <a:spcPts val="600"/>
              </a:spcBef>
              <a:spcAft>
                <a:spcPts val="0"/>
              </a:spcAft>
            </a:pPr>
            <a:r>
              <a:rPr lang="en-US" altLang="zh-CN" sz="1800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7. Consider the three-variable function </a:t>
            </a:r>
            <a:r>
              <a:rPr lang="en-US" altLang="zh-CN" sz="1800" i="1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f</a:t>
            </a:r>
            <a:r>
              <a:rPr lang="en-US" altLang="zh-CN" sz="1800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(</a:t>
            </a:r>
            <a:r>
              <a:rPr lang="en-US" altLang="zh-CN" sz="1800" i="1" kern="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a,b,c</a:t>
            </a:r>
            <a:r>
              <a:rPr lang="en-US" altLang="zh-CN" sz="1800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) = </a:t>
            </a:r>
            <a:r>
              <a:rPr lang="en-US" altLang="zh-CN" sz="1800" i="1" kern="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bc</a:t>
            </a:r>
            <a:r>
              <a:rPr lang="en-US" altLang="zh-CN" sz="1800" i="1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’+ab’+</a:t>
            </a:r>
            <a:r>
              <a:rPr lang="en-US" altLang="zh-CN" sz="1800" i="1" kern="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abc</a:t>
            </a:r>
            <a:endParaRPr lang="zh-CN" altLang="zh-CN" sz="14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457200" algn="just"/>
            <a:r>
              <a:rPr lang="en-US" altLang="zh-CN" sz="1800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1) Give its canonical SOP and canonical POS. </a:t>
            </a:r>
            <a:endParaRPr lang="zh-CN" altLang="zh-CN" sz="14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457200" algn="just"/>
            <a:r>
              <a:rPr lang="en-US" altLang="zh-CN" sz="1800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2) Implement the function using </a:t>
            </a:r>
            <a:r>
              <a:rPr lang="en-US" altLang="zh-CN" sz="1800" kern="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nand</a:t>
            </a:r>
            <a:r>
              <a:rPr lang="en-US" altLang="zh-CN" sz="1800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gates only. </a:t>
            </a:r>
            <a:endParaRPr lang="zh-CN" altLang="zh-CN" sz="14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457200" algn="just"/>
            <a:r>
              <a:rPr lang="en-US" altLang="zh-CN" sz="1800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3) Implement the function using 3-8 decoder. </a:t>
            </a:r>
            <a:endParaRPr lang="zh-CN" altLang="zh-CN" sz="14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457200" algn="just"/>
            <a:r>
              <a:rPr lang="en-US" altLang="zh-CN" sz="1800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4) Implement the function using 4-16 decoder. </a:t>
            </a:r>
            <a:endParaRPr lang="zh-CN" altLang="zh-CN" sz="14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457200" algn="just"/>
            <a:r>
              <a:rPr lang="en-US" altLang="zh-CN" sz="1800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5) Implement the function using 1-of-4 multiplexer (use a, b as select inputs). </a:t>
            </a:r>
            <a:endParaRPr lang="zh-CN" altLang="zh-CN" sz="14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39349" y="404664"/>
            <a:ext cx="11713301" cy="3520791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US" altLang="zh-CN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4. Consider the 3-variable function </a:t>
            </a:r>
            <a:r>
              <a:rPr lang="en-US" altLang="zh-CN" sz="32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3200" b="1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a,b,c</a:t>
            </a:r>
            <a:r>
              <a:rPr lang="en-US" altLang="zh-CN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 = </a:t>
            </a:r>
            <a:r>
              <a:rPr lang="en-US" altLang="zh-CN" sz="3200" b="1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bc</a:t>
            </a:r>
            <a:r>
              <a:rPr lang="en-US" altLang="zh-CN" sz="32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’+</a:t>
            </a:r>
            <a:r>
              <a:rPr lang="en-US" altLang="zh-CN" sz="3200" b="1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ab</a:t>
            </a:r>
            <a:r>
              <a:rPr lang="en-US" altLang="zh-CN" sz="32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’+</a:t>
            </a:r>
            <a:r>
              <a:rPr lang="en-US" altLang="zh-CN" sz="3200" b="1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abc</a:t>
            </a:r>
            <a:endParaRPr lang="zh-CN" altLang="zh-CN" sz="3200" b="1" i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r>
              <a:rPr lang="en-US" altLang="zh-CN" sz="2665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1) (10p) Give its canonical SOP and canonical POS. </a:t>
            </a:r>
            <a:endParaRPr lang="en-US" altLang="zh-CN" sz="2665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None/>
            </a:pPr>
            <a:endParaRPr lang="en-US" altLang="zh-CN" sz="2665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None/>
            </a:pPr>
            <a:endParaRPr lang="en-US" altLang="zh-CN" sz="2665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None/>
            </a:pPr>
            <a:endParaRPr lang="en-US" altLang="zh-CN" sz="2665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None/>
            </a:pPr>
            <a:endParaRPr lang="en-US" altLang="zh-CN" sz="2665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r>
              <a:rPr lang="en-US" altLang="zh-CN" sz="2665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2) (10p) Implement the function using </a:t>
            </a:r>
            <a:r>
              <a:rPr lang="en-US" altLang="zh-CN" sz="2665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nand</a:t>
            </a:r>
            <a:r>
              <a:rPr lang="en-US" altLang="zh-CN" sz="2665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gates. </a:t>
            </a:r>
            <a:endParaRPr lang="zh-CN" altLang="en-US" sz="2665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6386" name="Object 2"/>
          <p:cNvGraphicFramePr>
            <a:graphicFrameLocks noChangeAspect="1"/>
          </p:cNvGraphicFramePr>
          <p:nvPr/>
        </p:nvGraphicFramePr>
        <p:xfrm>
          <a:off x="903741" y="1626464"/>
          <a:ext cx="3107267" cy="430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822" name="公式" r:id="rId1" imgW="1104900" imgH="203200" progId="Equation.3">
                  <p:embed/>
                </p:oleObj>
              </mc:Choice>
              <mc:Fallback>
                <p:oleObj name="公式" r:id="rId1" imgW="1104900" imgH="20320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3741" y="1626464"/>
                        <a:ext cx="3107267" cy="4302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387" name="Object 3"/>
          <p:cNvGraphicFramePr>
            <a:graphicFrameLocks noChangeAspect="1"/>
          </p:cNvGraphicFramePr>
          <p:nvPr/>
        </p:nvGraphicFramePr>
        <p:xfrm>
          <a:off x="4142304" y="1626464"/>
          <a:ext cx="5429249" cy="430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823" name="公式" r:id="rId3" imgW="1930400" imgH="203200" progId="Equation.3">
                  <p:embed/>
                </p:oleObj>
              </mc:Choice>
              <mc:Fallback>
                <p:oleObj name="公式" r:id="rId3" imgW="1930400" imgH="20320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42304" y="1626464"/>
                        <a:ext cx="5429249" cy="4302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388" name="Object 4"/>
          <p:cNvGraphicFramePr>
            <a:graphicFrameLocks noChangeAspect="1"/>
          </p:cNvGraphicFramePr>
          <p:nvPr/>
        </p:nvGraphicFramePr>
        <p:xfrm>
          <a:off x="4190987" y="2197968"/>
          <a:ext cx="5571067" cy="376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824" name="公式" r:id="rId5" imgW="1981200" imgH="177800" progId="Equation.3">
                  <p:embed/>
                </p:oleObj>
              </mc:Choice>
              <mc:Fallback>
                <p:oleObj name="公式" r:id="rId5" imgW="1981200" imgH="177800" progId="Equation.3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90987" y="2197968"/>
                        <a:ext cx="5571067" cy="3762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390" name="Object 6"/>
          <p:cNvGraphicFramePr>
            <a:graphicFrameLocks noChangeAspect="1"/>
          </p:cNvGraphicFramePr>
          <p:nvPr/>
        </p:nvGraphicFramePr>
        <p:xfrm>
          <a:off x="4203667" y="2767888"/>
          <a:ext cx="2605617" cy="430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825" name="公式" r:id="rId7" imgW="22250400" imgH="4876800" progId="Equation.3">
                  <p:embed/>
                </p:oleObj>
              </mc:Choice>
              <mc:Fallback>
                <p:oleObj name="公式" r:id="rId7" imgW="22250400" imgH="4876800" progId="Equation.3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03667" y="2767888"/>
                        <a:ext cx="2605617" cy="4302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392" name="Object 8"/>
          <p:cNvGraphicFramePr>
            <a:graphicFrameLocks noChangeAspect="1"/>
          </p:cNvGraphicFramePr>
          <p:nvPr/>
        </p:nvGraphicFramePr>
        <p:xfrm>
          <a:off x="952464" y="4143380"/>
          <a:ext cx="3107267" cy="430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826" name="公式" r:id="rId9" imgW="1104900" imgH="203200" progId="Equation.3">
                  <p:embed/>
                </p:oleObj>
              </mc:Choice>
              <mc:Fallback>
                <p:oleObj name="公式" r:id="rId9" imgW="1104900" imgH="203200" progId="Equation.3">
                  <p:embed/>
                  <p:pic>
                    <p:nvPicPr>
                      <p:cNvPr id="0" name="Picture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52464" y="4143380"/>
                        <a:ext cx="3107267" cy="4302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393" name="Object 9"/>
          <p:cNvGraphicFramePr>
            <a:graphicFrameLocks noChangeAspect="1"/>
          </p:cNvGraphicFramePr>
          <p:nvPr/>
        </p:nvGraphicFramePr>
        <p:xfrm>
          <a:off x="1428717" y="4695837"/>
          <a:ext cx="2463800" cy="376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827" name="公式" r:id="rId10" imgW="875665" imgH="177800" progId="Equation.3">
                  <p:embed/>
                </p:oleObj>
              </mc:Choice>
              <mc:Fallback>
                <p:oleObj name="公式" r:id="rId10" imgW="875665" imgH="177800" progId="Equation.3">
                  <p:embed/>
                  <p:pic>
                    <p:nvPicPr>
                      <p:cNvPr id="0" name="Picture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28717" y="4695837"/>
                        <a:ext cx="2463800" cy="3762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394" name="Object 10"/>
          <p:cNvGraphicFramePr>
            <a:graphicFrameLocks noChangeAspect="1"/>
          </p:cNvGraphicFramePr>
          <p:nvPr/>
        </p:nvGraphicFramePr>
        <p:xfrm>
          <a:off x="1408261" y="5169661"/>
          <a:ext cx="2785533" cy="10223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828" name="公式" r:id="rId12" imgW="23774400" imgH="11582400" progId="Equation.3">
                  <p:embed/>
                </p:oleObj>
              </mc:Choice>
              <mc:Fallback>
                <p:oleObj name="公式" r:id="rId12" imgW="23774400" imgH="11582400" progId="Equation.3">
                  <p:embed/>
                  <p:pic>
                    <p:nvPicPr>
                      <p:cNvPr id="0" name="Picture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8261" y="5169661"/>
                        <a:ext cx="2785533" cy="102235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" name="矩形 26"/>
          <p:cNvSpPr/>
          <p:nvPr/>
        </p:nvSpPr>
        <p:spPr>
          <a:xfrm>
            <a:off x="9336899" y="4736935"/>
            <a:ext cx="273685" cy="4203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135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endParaRPr lang="zh-CN" altLang="en-US" sz="2135" i="1" dirty="0"/>
          </a:p>
        </p:txBody>
      </p:sp>
      <p:sp>
        <p:nvSpPr>
          <p:cNvPr id="44" name="矩形 43"/>
          <p:cNvSpPr/>
          <p:nvPr/>
        </p:nvSpPr>
        <p:spPr>
          <a:xfrm>
            <a:off x="5475709" y="4143616"/>
            <a:ext cx="394335" cy="13735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2135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en-US" altLang="zh-CN" sz="2135" b="1" i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000"/>
              </a:lnSpc>
            </a:pPr>
            <a:r>
              <a:rPr lang="en-US" altLang="zh-CN" sz="2135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c’</a:t>
            </a:r>
            <a:endParaRPr lang="en-US" altLang="zh-CN" sz="2135" b="1" i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000"/>
              </a:lnSpc>
            </a:pPr>
            <a:endParaRPr lang="en-US" altLang="zh-CN" sz="2135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000"/>
              </a:lnSpc>
            </a:pPr>
            <a:r>
              <a:rPr lang="en-US" altLang="zh-CN" sz="2135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US" altLang="zh-CN" sz="2135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000"/>
              </a:lnSpc>
            </a:pPr>
            <a:r>
              <a:rPr lang="en-US" altLang="zh-CN" sz="2135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zh-CN" altLang="en-US" sz="2135" i="1" dirty="0"/>
          </a:p>
        </p:txBody>
      </p:sp>
      <p:grpSp>
        <p:nvGrpSpPr>
          <p:cNvPr id="35" name="组合 34"/>
          <p:cNvGrpSpPr/>
          <p:nvPr/>
        </p:nvGrpSpPr>
        <p:grpSpPr>
          <a:xfrm>
            <a:off x="5847079" y="4250285"/>
            <a:ext cx="3789315" cy="1229715"/>
            <a:chOff x="4385309" y="4250284"/>
            <a:chExt cx="2841986" cy="1229715"/>
          </a:xfrm>
        </p:grpSpPr>
        <p:sp>
          <p:nvSpPr>
            <p:cNvPr id="4" name="流程图: 延期 3"/>
            <p:cNvSpPr/>
            <p:nvPr/>
          </p:nvSpPr>
          <p:spPr>
            <a:xfrm>
              <a:off x="4887035" y="4250284"/>
              <a:ext cx="585065" cy="540060"/>
            </a:xfrm>
            <a:prstGeom prst="flowChartDelay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3" name="流程图: 延期 12"/>
            <p:cNvSpPr/>
            <p:nvPr/>
          </p:nvSpPr>
          <p:spPr>
            <a:xfrm>
              <a:off x="4887034" y="4939939"/>
              <a:ext cx="585065" cy="540060"/>
            </a:xfrm>
            <a:prstGeom prst="flowChartDelay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5" name="流程图: 延期 14"/>
            <p:cNvSpPr/>
            <p:nvPr/>
          </p:nvSpPr>
          <p:spPr>
            <a:xfrm>
              <a:off x="6057165" y="4849442"/>
              <a:ext cx="585065" cy="540060"/>
            </a:xfrm>
            <a:prstGeom prst="flowChartDelay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5" name="椭圆 4"/>
            <p:cNvSpPr/>
            <p:nvPr/>
          </p:nvSpPr>
          <p:spPr>
            <a:xfrm>
              <a:off x="6642230" y="5093698"/>
              <a:ext cx="90010" cy="90010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7" name="椭圆 16"/>
            <p:cNvSpPr/>
            <p:nvPr/>
          </p:nvSpPr>
          <p:spPr>
            <a:xfrm>
              <a:off x="5472100" y="4475309"/>
              <a:ext cx="90010" cy="90010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8" name="椭圆 17"/>
            <p:cNvSpPr/>
            <p:nvPr/>
          </p:nvSpPr>
          <p:spPr>
            <a:xfrm>
              <a:off x="5472100" y="5184195"/>
              <a:ext cx="90010" cy="90010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cxnSp>
          <p:nvCxnSpPr>
            <p:cNvPr id="7" name="直接连接符 6"/>
            <p:cNvCxnSpPr>
              <a:stCxn id="18" idx="6"/>
            </p:cNvCxnSpPr>
            <p:nvPr/>
          </p:nvCxnSpPr>
          <p:spPr>
            <a:xfrm>
              <a:off x="5562110" y="5229200"/>
              <a:ext cx="49505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肘形连接符 8"/>
            <p:cNvCxnSpPr>
              <a:stCxn id="17" idx="6"/>
            </p:cNvCxnSpPr>
            <p:nvPr/>
          </p:nvCxnSpPr>
          <p:spPr>
            <a:xfrm>
              <a:off x="5562110" y="4520314"/>
              <a:ext cx="495055" cy="483861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/>
            <p:cNvCxnSpPr/>
            <p:nvPr/>
          </p:nvCxnSpPr>
          <p:spPr>
            <a:xfrm>
              <a:off x="6732240" y="5138703"/>
              <a:ext cx="49505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/>
            <p:cNvCxnSpPr/>
            <p:nvPr/>
          </p:nvCxnSpPr>
          <p:spPr>
            <a:xfrm>
              <a:off x="4391980" y="4374105"/>
              <a:ext cx="49505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/>
            <p:nvPr/>
          </p:nvCxnSpPr>
          <p:spPr>
            <a:xfrm>
              <a:off x="4398650" y="4644135"/>
              <a:ext cx="49505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/>
            <p:cNvCxnSpPr/>
            <p:nvPr/>
          </p:nvCxnSpPr>
          <p:spPr>
            <a:xfrm>
              <a:off x="4385309" y="5094185"/>
              <a:ext cx="49505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/>
            <p:cNvCxnSpPr/>
            <p:nvPr/>
          </p:nvCxnSpPr>
          <p:spPr>
            <a:xfrm>
              <a:off x="4391979" y="5364215"/>
              <a:ext cx="49505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2" name="对象 1"/>
          <p:cNvGraphicFramePr>
            <a:graphicFrameLocks noChangeAspect="1"/>
          </p:cNvGraphicFramePr>
          <p:nvPr/>
        </p:nvGraphicFramePr>
        <p:xfrm>
          <a:off x="6789157" y="2771007"/>
          <a:ext cx="1998133" cy="4296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829" name="公式" r:id="rId14" imgW="17068800" imgH="4876800" progId="Equation.3">
                  <p:embed/>
                </p:oleObj>
              </mc:Choice>
              <mc:Fallback>
                <p:oleObj name="公式" r:id="rId14" imgW="17068800" imgH="48768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89157" y="2771007"/>
                        <a:ext cx="1998133" cy="42968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6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16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16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16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16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0"/>
                                        <p:tgtEl>
                                          <p:spTgt spid="16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1000"/>
                                        <p:tgtEl>
                                          <p:spTgt spid="16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7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4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33"/>
          <p:cNvSpPr>
            <a:spLocks noChangeArrowheads="1"/>
          </p:cNvSpPr>
          <p:nvPr/>
        </p:nvSpPr>
        <p:spPr bwMode="auto">
          <a:xfrm>
            <a:off x="4661620" y="4981894"/>
            <a:ext cx="575733" cy="13455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>
            <a:spAutoFit/>
          </a:bodyPr>
          <a:lstStyle/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altLang="zh-CN" sz="2400" b="1" i="1" dirty="0" smtClean="0">
                <a:solidFill>
                  <a:schemeClr val="tx1"/>
                </a:solidFill>
                <a:latin typeface="Times New Roman" panose="02020603050405020304" pitchFamily="18" charset="0"/>
              </a:rPr>
              <a:t>a</a:t>
            </a:r>
            <a:r>
              <a:rPr lang="en-US" altLang="zh-CN" sz="2400" b="1" dirty="0" smtClean="0">
                <a:solidFill>
                  <a:schemeClr val="tx1"/>
                </a:solidFill>
                <a:latin typeface="Times New Roman" panose="02020603050405020304" pitchFamily="18" charset="0"/>
              </a:rPr>
              <a:t> </a:t>
            </a:r>
            <a:endParaRPr lang="en-US" altLang="zh-CN" sz="2400" b="1" dirty="0" smtClean="0">
              <a:solidFill>
                <a:schemeClr val="tx1"/>
              </a:solidFill>
              <a:latin typeface="Times New Roman" panose="02020603050405020304" pitchFamily="18" charset="0"/>
            </a:endParaRPr>
          </a:p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altLang="zh-CN" sz="2400" b="1" i="1" dirty="0" smtClean="0">
                <a:solidFill>
                  <a:schemeClr val="tx1"/>
                </a:solidFill>
                <a:latin typeface="Times New Roman" panose="02020603050405020304" pitchFamily="18" charset="0"/>
              </a:rPr>
              <a:t>b </a:t>
            </a:r>
            <a:endParaRPr lang="en-US" altLang="zh-CN" sz="2400" b="1" i="1" dirty="0" smtClean="0">
              <a:solidFill>
                <a:schemeClr val="tx1"/>
              </a:solidFill>
              <a:latin typeface="Times New Roman" panose="02020603050405020304" pitchFamily="18" charset="0"/>
            </a:endParaRPr>
          </a:p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altLang="zh-CN" sz="2400" b="1" i="1" dirty="0" smtClean="0">
                <a:solidFill>
                  <a:schemeClr val="tx1"/>
                </a:solidFill>
                <a:latin typeface="Times New Roman" panose="02020603050405020304" pitchFamily="18" charset="0"/>
              </a:rPr>
              <a:t>c</a:t>
            </a:r>
            <a:endParaRPr lang="en-US" altLang="zh-CN" sz="2400" b="1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33" name="Rectangle 41"/>
          <p:cNvSpPr>
            <a:spLocks noChangeArrowheads="1"/>
          </p:cNvSpPr>
          <p:nvPr/>
        </p:nvSpPr>
        <p:spPr bwMode="auto">
          <a:xfrm>
            <a:off x="10893300" y="5529263"/>
            <a:ext cx="363855" cy="4203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b">
            <a:spAutoFit/>
          </a:bodyPr>
          <a:lstStyle/>
          <a:p>
            <a:r>
              <a:rPr lang="en-US" altLang="zh-CN" sz="2135" b="1" i="1" dirty="0">
                <a:solidFill>
                  <a:schemeClr val="tx1"/>
                </a:solidFill>
                <a:latin typeface="Times New Roman" panose="02020603050405020304" pitchFamily="18" charset="0"/>
              </a:rPr>
              <a:t>F</a:t>
            </a:r>
            <a:endParaRPr lang="en-US" altLang="zh-CN" sz="2135" b="1" i="1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38" name="Rectangle 46"/>
          <p:cNvSpPr>
            <a:spLocks noChangeArrowheads="1"/>
          </p:cNvSpPr>
          <p:nvPr/>
        </p:nvSpPr>
        <p:spPr bwMode="auto">
          <a:xfrm>
            <a:off x="4661832" y="3824289"/>
            <a:ext cx="335280" cy="9759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b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zh-CN" sz="2400" b="1" dirty="0">
                <a:solidFill>
                  <a:schemeClr val="tx1"/>
                </a:solidFill>
                <a:latin typeface="Times New Roman" panose="02020603050405020304" pitchFamily="18" charset="0"/>
              </a:rPr>
              <a:t>0</a:t>
            </a:r>
            <a:endParaRPr lang="en-US" altLang="zh-CN" sz="2400" b="1" dirty="0">
              <a:solidFill>
                <a:schemeClr val="tx1"/>
              </a:solidFill>
              <a:latin typeface="Times New Roman" panose="02020603050405020304" pitchFamily="18" charset="0"/>
            </a:endParaRPr>
          </a:p>
          <a:p>
            <a:pPr>
              <a:lnSpc>
                <a:spcPct val="80000"/>
              </a:lnSpc>
            </a:pPr>
            <a:r>
              <a:rPr lang="en-US" altLang="zh-CN" sz="2400" b="1" dirty="0">
                <a:solidFill>
                  <a:schemeClr val="tx1"/>
                </a:solidFill>
                <a:latin typeface="Times New Roman" panose="02020603050405020304" pitchFamily="18" charset="0"/>
              </a:rPr>
              <a:t>0</a:t>
            </a:r>
            <a:endParaRPr lang="en-US" altLang="zh-CN" sz="2400" b="1" dirty="0">
              <a:solidFill>
                <a:schemeClr val="tx1"/>
              </a:solidFill>
              <a:latin typeface="Times New Roman" panose="02020603050405020304" pitchFamily="18" charset="0"/>
            </a:endParaRPr>
          </a:p>
          <a:p>
            <a:pPr>
              <a:lnSpc>
                <a:spcPct val="80000"/>
              </a:lnSpc>
            </a:pPr>
            <a:r>
              <a:rPr lang="en-US" altLang="zh-CN" sz="2400" b="1" dirty="0">
                <a:solidFill>
                  <a:schemeClr val="tx1"/>
                </a:solidFill>
                <a:latin typeface="Times New Roman" panose="02020603050405020304" pitchFamily="18" charset="0"/>
              </a:rPr>
              <a:t>1</a:t>
            </a:r>
            <a:endParaRPr lang="en-US" altLang="zh-CN" sz="2400" b="1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5053415" y="3716021"/>
            <a:ext cx="5918200" cy="2611755"/>
            <a:chOff x="3790061" y="3716020"/>
            <a:chExt cx="4438650" cy="2611755"/>
          </a:xfrm>
        </p:grpSpPr>
        <p:sp>
          <p:nvSpPr>
            <p:cNvPr id="62" name="Line 24"/>
            <p:cNvSpPr>
              <a:spLocks noChangeShapeType="1"/>
            </p:cNvSpPr>
            <p:nvPr/>
          </p:nvSpPr>
          <p:spPr bwMode="auto">
            <a:xfrm flipH="1" flipV="1">
              <a:off x="5758561" y="3954780"/>
              <a:ext cx="339725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/>
            <a:lstStyle/>
            <a:p>
              <a:endParaRPr lang="zh-CN" altLang="en-US" sz="1865"/>
            </a:p>
          </p:txBody>
        </p:sp>
        <p:sp>
          <p:nvSpPr>
            <p:cNvPr id="10" name="Rectangle 18"/>
            <p:cNvSpPr>
              <a:spLocks noChangeArrowheads="1"/>
            </p:cNvSpPr>
            <p:nvPr/>
          </p:nvSpPr>
          <p:spPr bwMode="auto">
            <a:xfrm>
              <a:off x="4148836" y="3716020"/>
              <a:ext cx="1620838" cy="2586038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1865"/>
            </a:p>
          </p:txBody>
        </p:sp>
        <p:sp>
          <p:nvSpPr>
            <p:cNvPr id="11" name="Text Box 19"/>
            <p:cNvSpPr txBox="1">
              <a:spLocks noChangeArrowheads="1"/>
            </p:cNvSpPr>
            <p:nvPr/>
          </p:nvSpPr>
          <p:spPr bwMode="auto">
            <a:xfrm>
              <a:off x="5133562" y="3761740"/>
              <a:ext cx="547688" cy="256603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>
              <a:noAutofit/>
            </a:bodyPr>
            <a:lstStyle/>
            <a:p>
              <a:pPr>
                <a:lnSpc>
                  <a:spcPct val="100000"/>
                </a:lnSpc>
                <a:spcBef>
                  <a:spcPts val="600"/>
                </a:spcBef>
              </a:pPr>
              <a:r>
                <a:rPr lang="en-US" altLang="zh-CN" sz="2000" b="1" i="1" dirty="0">
                  <a:solidFill>
                    <a:schemeClr val="tx1"/>
                  </a:solidFill>
                  <a:latin typeface="Times New Roman" panose="02020603050405020304" pitchFamily="18" charset="0"/>
                </a:rPr>
                <a:t>O</a:t>
              </a:r>
              <a:r>
                <a:rPr lang="en-US" altLang="zh-CN" sz="2000" b="1" baseline="-25000" dirty="0">
                  <a:solidFill>
                    <a:schemeClr val="tx1"/>
                  </a:solidFill>
                  <a:latin typeface="Times New Roman" panose="02020603050405020304" pitchFamily="18" charset="0"/>
                </a:rPr>
                <a:t>0</a:t>
              </a:r>
              <a:r>
                <a:rPr lang="en-US" altLang="zh-CN" dirty="0"/>
                <a:t> </a:t>
              </a:r>
              <a:r>
                <a:rPr lang="en-US" altLang="zh-CN" sz="2000" b="1" i="1" dirty="0">
                  <a:solidFill>
                    <a:schemeClr val="tx1"/>
                  </a:solidFill>
                  <a:latin typeface="Times New Roman" panose="02020603050405020304" pitchFamily="18" charset="0"/>
                </a:rPr>
                <a:t>O</a:t>
              </a:r>
              <a:r>
                <a:rPr lang="en-US" altLang="zh-CN" sz="2000" b="1" baseline="-25000" dirty="0">
                  <a:solidFill>
                    <a:schemeClr val="tx1"/>
                  </a:solidFill>
                  <a:latin typeface="Times New Roman" panose="02020603050405020304" pitchFamily="18" charset="0"/>
                </a:rPr>
                <a:t>1 </a:t>
              </a:r>
              <a:endParaRPr lang="en-US" altLang="zh-CN" sz="2000" b="1" baseline="-25000" dirty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  <a:p>
              <a:pPr>
                <a:lnSpc>
                  <a:spcPct val="100000"/>
                </a:lnSpc>
                <a:spcBef>
                  <a:spcPts val="600"/>
                </a:spcBef>
              </a:pPr>
              <a:r>
                <a:rPr lang="en-US" altLang="zh-CN" sz="2000" b="1" i="1" dirty="0">
                  <a:solidFill>
                    <a:schemeClr val="tx1"/>
                  </a:solidFill>
                  <a:latin typeface="Times New Roman" panose="02020603050405020304" pitchFamily="18" charset="0"/>
                </a:rPr>
                <a:t>O</a:t>
              </a:r>
              <a:r>
                <a:rPr lang="en-US" altLang="zh-CN" sz="2000" b="1" baseline="-25000" dirty="0">
                  <a:solidFill>
                    <a:schemeClr val="tx1"/>
                  </a:solidFill>
                  <a:latin typeface="Times New Roman" panose="02020603050405020304" pitchFamily="18" charset="0"/>
                </a:rPr>
                <a:t>2</a:t>
              </a:r>
              <a:r>
                <a:rPr lang="en-US" altLang="zh-CN" sz="2000" b="1" i="1" dirty="0">
                  <a:solidFill>
                    <a:schemeClr val="tx1"/>
                  </a:solidFill>
                  <a:latin typeface="Times New Roman" panose="02020603050405020304" pitchFamily="18" charset="0"/>
                </a:rPr>
                <a:t> O</a:t>
              </a:r>
              <a:r>
                <a:rPr lang="en-US" altLang="zh-CN" sz="2000" b="1" baseline="-25000" dirty="0">
                  <a:solidFill>
                    <a:schemeClr val="tx1"/>
                  </a:solidFill>
                  <a:latin typeface="Times New Roman" panose="02020603050405020304" pitchFamily="18" charset="0"/>
                </a:rPr>
                <a:t>3</a:t>
              </a:r>
              <a:r>
                <a:rPr lang="en-US" altLang="zh-CN" sz="2000" b="1" i="1" dirty="0">
                  <a:solidFill>
                    <a:schemeClr val="tx1"/>
                  </a:solidFill>
                  <a:latin typeface="Times New Roman" panose="02020603050405020304" pitchFamily="18" charset="0"/>
                </a:rPr>
                <a:t> O</a:t>
              </a:r>
              <a:r>
                <a:rPr lang="en-US" altLang="zh-CN" sz="2000" b="1" baseline="-25000" dirty="0">
                  <a:solidFill>
                    <a:schemeClr val="tx1"/>
                  </a:solidFill>
                  <a:latin typeface="Times New Roman" panose="02020603050405020304" pitchFamily="18" charset="0"/>
                </a:rPr>
                <a:t>4</a:t>
              </a:r>
              <a:r>
                <a:rPr lang="en-US" altLang="zh-CN" sz="2000" b="1" i="1" dirty="0">
                  <a:solidFill>
                    <a:schemeClr val="tx1"/>
                  </a:solidFill>
                  <a:latin typeface="Times New Roman" panose="02020603050405020304" pitchFamily="18" charset="0"/>
                </a:rPr>
                <a:t> O</a:t>
              </a:r>
              <a:r>
                <a:rPr lang="en-US" altLang="zh-CN" sz="2000" b="1" baseline="-25000" dirty="0">
                  <a:solidFill>
                    <a:schemeClr val="tx1"/>
                  </a:solidFill>
                  <a:latin typeface="Times New Roman" panose="02020603050405020304" pitchFamily="18" charset="0"/>
                </a:rPr>
                <a:t>5</a:t>
              </a:r>
              <a:r>
                <a:rPr lang="en-US" altLang="zh-CN" sz="2000" b="1" i="1" dirty="0">
                  <a:solidFill>
                    <a:schemeClr val="tx1"/>
                  </a:solidFill>
                  <a:latin typeface="Times New Roman" panose="02020603050405020304" pitchFamily="18" charset="0"/>
                </a:rPr>
                <a:t> O</a:t>
              </a:r>
              <a:r>
                <a:rPr lang="en-US" altLang="zh-CN" sz="2000" b="1" baseline="-25000" dirty="0">
                  <a:solidFill>
                    <a:schemeClr val="tx1"/>
                  </a:solidFill>
                  <a:latin typeface="Times New Roman" panose="02020603050405020304" pitchFamily="18" charset="0"/>
                </a:rPr>
                <a:t>6</a:t>
              </a:r>
              <a:r>
                <a:rPr lang="en-US" altLang="zh-CN" sz="2000" b="1" i="1" dirty="0">
                  <a:solidFill>
                    <a:schemeClr val="tx1"/>
                  </a:solidFill>
                  <a:latin typeface="Times New Roman" panose="02020603050405020304" pitchFamily="18" charset="0"/>
                </a:rPr>
                <a:t> O</a:t>
              </a:r>
              <a:r>
                <a:rPr lang="en-US" altLang="zh-CN" sz="2000" b="1" baseline="-25000" dirty="0">
                  <a:solidFill>
                    <a:schemeClr val="tx1"/>
                  </a:solidFill>
                  <a:latin typeface="Times New Roman" panose="02020603050405020304" pitchFamily="18" charset="0"/>
                </a:rPr>
                <a:t>7</a:t>
              </a:r>
              <a:endParaRPr lang="en-US" altLang="zh-CN" sz="2000" b="1" baseline="-25000" dirty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2" name="Text Box 20"/>
            <p:cNvSpPr txBox="1">
              <a:spLocks noChangeArrowheads="1"/>
            </p:cNvSpPr>
            <p:nvPr/>
          </p:nvSpPr>
          <p:spPr bwMode="auto">
            <a:xfrm>
              <a:off x="4134549" y="4731385"/>
              <a:ext cx="477838" cy="157226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>
              <a:spAutoFit/>
            </a:bodyPr>
            <a:lstStyle/>
            <a:p>
              <a:pPr>
                <a:lnSpc>
                  <a:spcPct val="150000"/>
                </a:lnSpc>
                <a:spcBef>
                  <a:spcPct val="50000"/>
                </a:spcBef>
              </a:pPr>
              <a:r>
                <a:rPr lang="en-US" altLang="zh-CN" sz="2135" b="1" i="1">
                  <a:solidFill>
                    <a:schemeClr val="tx1"/>
                  </a:solidFill>
                  <a:latin typeface="Times New Roman" panose="02020603050405020304" pitchFamily="18" charset="0"/>
                </a:rPr>
                <a:t>A</a:t>
              </a:r>
              <a:r>
                <a:rPr lang="en-US" altLang="zh-CN" sz="2135" b="1" baseline="-25000">
                  <a:solidFill>
                    <a:schemeClr val="tx1"/>
                  </a:solidFill>
                  <a:latin typeface="Times New Roman" panose="02020603050405020304" pitchFamily="18" charset="0"/>
                </a:rPr>
                <a:t>2 </a:t>
              </a:r>
              <a:r>
                <a:rPr lang="en-US" altLang="zh-CN" sz="2135" b="1" i="1">
                  <a:solidFill>
                    <a:schemeClr val="tx1"/>
                  </a:solidFill>
                  <a:latin typeface="Times New Roman" panose="02020603050405020304" pitchFamily="18" charset="0"/>
                </a:rPr>
                <a:t>A</a:t>
              </a:r>
              <a:r>
                <a:rPr lang="en-US" altLang="zh-CN" sz="2135" b="1" baseline="-25000">
                  <a:solidFill>
                    <a:schemeClr val="tx1"/>
                  </a:solidFill>
                  <a:latin typeface="Times New Roman" panose="02020603050405020304" pitchFamily="18" charset="0"/>
                </a:rPr>
                <a:t>1</a:t>
              </a:r>
              <a:r>
                <a:rPr lang="en-US" altLang="zh-CN" sz="2135" b="1" i="1">
                  <a:solidFill>
                    <a:schemeClr val="tx1"/>
                  </a:solidFill>
                  <a:latin typeface="Times New Roman" panose="02020603050405020304" pitchFamily="18" charset="0"/>
                </a:rPr>
                <a:t> A</a:t>
              </a:r>
              <a:r>
                <a:rPr lang="en-US" altLang="zh-CN" sz="2135" b="1" baseline="-25000">
                  <a:solidFill>
                    <a:schemeClr val="tx1"/>
                  </a:solidFill>
                  <a:latin typeface="Times New Roman" panose="02020603050405020304" pitchFamily="18" charset="0"/>
                </a:rPr>
                <a:t>0</a:t>
              </a:r>
              <a:endParaRPr lang="en-US" altLang="zh-CN" sz="2135" b="1" baseline="-250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3" name="Line 21"/>
            <p:cNvSpPr>
              <a:spLocks noChangeShapeType="1"/>
            </p:cNvSpPr>
            <p:nvPr/>
          </p:nvSpPr>
          <p:spPr bwMode="auto">
            <a:xfrm flipH="1">
              <a:off x="6130290" y="5930583"/>
              <a:ext cx="1039558" cy="15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/>
            <a:lstStyle/>
            <a:p>
              <a:endParaRPr lang="zh-CN" altLang="en-US" sz="1865"/>
            </a:p>
          </p:txBody>
        </p:sp>
        <p:sp>
          <p:nvSpPr>
            <p:cNvPr id="14" name="Line 22"/>
            <p:cNvSpPr>
              <a:spLocks noChangeShapeType="1"/>
            </p:cNvSpPr>
            <p:nvPr/>
          </p:nvSpPr>
          <p:spPr bwMode="auto">
            <a:xfrm flipH="1" flipV="1">
              <a:off x="5763324" y="4252595"/>
              <a:ext cx="339725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/>
            <a:lstStyle/>
            <a:p>
              <a:endParaRPr lang="zh-CN" altLang="en-US" sz="1865"/>
            </a:p>
          </p:txBody>
        </p:sp>
        <p:sp>
          <p:nvSpPr>
            <p:cNvPr id="15" name="Line 23"/>
            <p:cNvSpPr>
              <a:spLocks noChangeShapeType="1"/>
            </p:cNvSpPr>
            <p:nvPr/>
          </p:nvSpPr>
          <p:spPr bwMode="auto">
            <a:xfrm flipH="1">
              <a:off x="5763324" y="4544695"/>
              <a:ext cx="1120775" cy="15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/>
            <a:lstStyle/>
            <a:p>
              <a:endParaRPr lang="zh-CN" altLang="en-US" sz="1865"/>
            </a:p>
          </p:txBody>
        </p:sp>
        <p:sp>
          <p:nvSpPr>
            <p:cNvPr id="16" name="Line 24"/>
            <p:cNvSpPr>
              <a:spLocks noChangeShapeType="1"/>
            </p:cNvSpPr>
            <p:nvPr/>
          </p:nvSpPr>
          <p:spPr bwMode="auto">
            <a:xfrm flipH="1" flipV="1">
              <a:off x="5758560" y="4865370"/>
              <a:ext cx="329820" cy="381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/>
            <a:lstStyle/>
            <a:p>
              <a:endParaRPr lang="zh-CN" altLang="en-US" sz="1865"/>
            </a:p>
          </p:txBody>
        </p:sp>
        <p:sp>
          <p:nvSpPr>
            <p:cNvPr id="17" name="Line 25"/>
            <p:cNvSpPr>
              <a:spLocks noChangeShapeType="1"/>
            </p:cNvSpPr>
            <p:nvPr/>
          </p:nvSpPr>
          <p:spPr bwMode="auto">
            <a:xfrm flipH="1" flipV="1">
              <a:off x="5753798" y="5181282"/>
              <a:ext cx="719392" cy="793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/>
            <a:lstStyle/>
            <a:p>
              <a:endParaRPr lang="zh-CN" altLang="en-US" sz="1865"/>
            </a:p>
          </p:txBody>
        </p:sp>
        <p:sp>
          <p:nvSpPr>
            <p:cNvPr id="18" name="Line 26"/>
            <p:cNvSpPr>
              <a:spLocks noChangeShapeType="1"/>
            </p:cNvSpPr>
            <p:nvPr/>
          </p:nvSpPr>
          <p:spPr bwMode="auto">
            <a:xfrm flipH="1" flipV="1">
              <a:off x="5758557" y="5486080"/>
              <a:ext cx="394593" cy="319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/>
            <a:lstStyle/>
            <a:p>
              <a:endParaRPr lang="zh-CN" altLang="en-US" sz="1865"/>
            </a:p>
          </p:txBody>
        </p:sp>
        <p:sp>
          <p:nvSpPr>
            <p:cNvPr id="20" name="Line 28"/>
            <p:cNvSpPr>
              <a:spLocks noChangeShapeType="1"/>
            </p:cNvSpPr>
            <p:nvPr/>
          </p:nvSpPr>
          <p:spPr bwMode="auto">
            <a:xfrm flipH="1" flipV="1">
              <a:off x="5768086" y="6098858"/>
              <a:ext cx="139858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/>
            <a:lstStyle/>
            <a:p>
              <a:endParaRPr lang="zh-CN" altLang="en-US" sz="1865"/>
            </a:p>
          </p:txBody>
        </p:sp>
        <p:sp>
          <p:nvSpPr>
            <p:cNvPr id="21" name="Line 29"/>
            <p:cNvSpPr>
              <a:spLocks noChangeShapeType="1"/>
            </p:cNvSpPr>
            <p:nvPr/>
          </p:nvSpPr>
          <p:spPr bwMode="auto">
            <a:xfrm flipH="1" flipV="1">
              <a:off x="3794824" y="5173345"/>
              <a:ext cx="339725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/>
            <a:lstStyle/>
            <a:p>
              <a:endParaRPr lang="zh-CN" altLang="en-US" sz="1865"/>
            </a:p>
          </p:txBody>
        </p:sp>
        <p:sp>
          <p:nvSpPr>
            <p:cNvPr id="22" name="Line 30"/>
            <p:cNvSpPr>
              <a:spLocks noChangeShapeType="1"/>
            </p:cNvSpPr>
            <p:nvPr/>
          </p:nvSpPr>
          <p:spPr bwMode="auto">
            <a:xfrm flipH="1" flipV="1">
              <a:off x="3790061" y="5635308"/>
              <a:ext cx="339725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/>
            <a:lstStyle/>
            <a:p>
              <a:endParaRPr lang="zh-CN" altLang="en-US" sz="1865"/>
            </a:p>
          </p:txBody>
        </p:sp>
        <p:sp>
          <p:nvSpPr>
            <p:cNvPr id="23" name="Line 31"/>
            <p:cNvSpPr>
              <a:spLocks noChangeShapeType="1"/>
            </p:cNvSpPr>
            <p:nvPr/>
          </p:nvSpPr>
          <p:spPr bwMode="auto">
            <a:xfrm flipH="1" flipV="1">
              <a:off x="3790061" y="6071870"/>
              <a:ext cx="339725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/>
            <a:lstStyle/>
            <a:p>
              <a:endParaRPr lang="zh-CN" altLang="en-US" sz="1865"/>
            </a:p>
          </p:txBody>
        </p:sp>
        <p:sp>
          <p:nvSpPr>
            <p:cNvPr id="24" name="Rectangle 32"/>
            <p:cNvSpPr>
              <a:spLocks noChangeArrowheads="1"/>
            </p:cNvSpPr>
            <p:nvPr/>
          </p:nvSpPr>
          <p:spPr bwMode="auto">
            <a:xfrm>
              <a:off x="4486974" y="4437063"/>
              <a:ext cx="646748" cy="4203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b">
              <a:spAutoFit/>
            </a:bodyPr>
            <a:lstStyle/>
            <a:p>
              <a:r>
                <a:rPr lang="en-US" altLang="zh-CN" sz="2135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74138</a:t>
              </a:r>
              <a:endParaRPr lang="en-US" altLang="zh-CN" sz="2135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6" name="Rectangle 34"/>
            <p:cNvSpPr>
              <a:spLocks noChangeArrowheads="1"/>
            </p:cNvSpPr>
            <p:nvPr/>
          </p:nvSpPr>
          <p:spPr bwMode="auto">
            <a:xfrm>
              <a:off x="7180961" y="5328920"/>
              <a:ext cx="542925" cy="860425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1865"/>
            </a:p>
          </p:txBody>
        </p:sp>
        <p:sp>
          <p:nvSpPr>
            <p:cNvPr id="27" name="Oval 35"/>
            <p:cNvSpPr>
              <a:spLocks noChangeArrowheads="1"/>
            </p:cNvSpPr>
            <p:nvPr/>
          </p:nvSpPr>
          <p:spPr bwMode="auto">
            <a:xfrm>
              <a:off x="7733411" y="5701983"/>
              <a:ext cx="114300" cy="104775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1865"/>
            </a:p>
          </p:txBody>
        </p:sp>
        <p:sp>
          <p:nvSpPr>
            <p:cNvPr id="28" name="Line 36"/>
            <p:cNvSpPr>
              <a:spLocks noChangeShapeType="1"/>
            </p:cNvSpPr>
            <p:nvPr/>
          </p:nvSpPr>
          <p:spPr bwMode="auto">
            <a:xfrm>
              <a:off x="7838186" y="5759133"/>
              <a:ext cx="390525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/>
            <a:lstStyle/>
            <a:p>
              <a:endParaRPr lang="zh-CN" altLang="en-US" sz="1865"/>
            </a:p>
          </p:txBody>
        </p:sp>
        <p:sp>
          <p:nvSpPr>
            <p:cNvPr id="29" name="Line 37"/>
            <p:cNvSpPr>
              <a:spLocks noChangeShapeType="1"/>
            </p:cNvSpPr>
            <p:nvPr/>
          </p:nvSpPr>
          <p:spPr bwMode="auto">
            <a:xfrm flipH="1">
              <a:off x="6876161" y="5441633"/>
              <a:ext cx="295275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/>
            <a:lstStyle/>
            <a:p>
              <a:endParaRPr lang="zh-CN" altLang="en-US" sz="1865"/>
            </a:p>
          </p:txBody>
        </p:sp>
        <p:sp>
          <p:nvSpPr>
            <p:cNvPr id="30" name="Line 38"/>
            <p:cNvSpPr>
              <a:spLocks noChangeShapeType="1"/>
            </p:cNvSpPr>
            <p:nvPr/>
          </p:nvSpPr>
          <p:spPr bwMode="auto">
            <a:xfrm flipH="1">
              <a:off x="6457950" y="5608320"/>
              <a:ext cx="72390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/>
            <a:lstStyle/>
            <a:p>
              <a:endParaRPr lang="zh-CN" altLang="en-US" sz="1865"/>
            </a:p>
          </p:txBody>
        </p:sp>
        <p:sp>
          <p:nvSpPr>
            <p:cNvPr id="31" name="Line 39"/>
            <p:cNvSpPr>
              <a:spLocks noChangeShapeType="1"/>
            </p:cNvSpPr>
            <p:nvPr/>
          </p:nvSpPr>
          <p:spPr bwMode="auto">
            <a:xfrm flipH="1" flipV="1">
              <a:off x="5890260" y="5779769"/>
              <a:ext cx="1292289" cy="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/>
            <a:lstStyle/>
            <a:p>
              <a:endParaRPr lang="zh-CN" altLang="en-US" sz="1865"/>
            </a:p>
          </p:txBody>
        </p:sp>
        <p:sp>
          <p:nvSpPr>
            <p:cNvPr id="32" name="Rectangle 40"/>
            <p:cNvSpPr>
              <a:spLocks noChangeArrowheads="1"/>
            </p:cNvSpPr>
            <p:nvPr/>
          </p:nvSpPr>
          <p:spPr bwMode="auto">
            <a:xfrm>
              <a:off x="7214299" y="5270500"/>
              <a:ext cx="307181" cy="4203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b">
              <a:spAutoFit/>
            </a:bodyPr>
            <a:lstStyle/>
            <a:p>
              <a:r>
                <a:rPr lang="en-US" altLang="zh-CN" sz="2135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&amp;</a:t>
              </a:r>
              <a:endParaRPr lang="en-US" altLang="zh-CN" sz="2135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4" name="Line 42"/>
            <p:cNvSpPr>
              <a:spLocks noChangeShapeType="1"/>
            </p:cNvSpPr>
            <p:nvPr/>
          </p:nvSpPr>
          <p:spPr bwMode="auto">
            <a:xfrm flipH="1" flipV="1">
              <a:off x="6137910" y="5486398"/>
              <a:ext cx="3810" cy="44196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/>
            <a:lstStyle/>
            <a:p>
              <a:endParaRPr lang="zh-CN" altLang="en-US" sz="1865"/>
            </a:p>
          </p:txBody>
        </p:sp>
        <p:sp>
          <p:nvSpPr>
            <p:cNvPr id="35" name="Line 43"/>
            <p:cNvSpPr>
              <a:spLocks noChangeShapeType="1"/>
            </p:cNvSpPr>
            <p:nvPr/>
          </p:nvSpPr>
          <p:spPr bwMode="auto">
            <a:xfrm flipH="1" flipV="1">
              <a:off x="6461759" y="5173979"/>
              <a:ext cx="3239" cy="442277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/>
            <a:lstStyle/>
            <a:p>
              <a:endParaRPr lang="zh-CN" altLang="en-US" sz="1865"/>
            </a:p>
          </p:txBody>
        </p:sp>
        <p:sp>
          <p:nvSpPr>
            <p:cNvPr id="36" name="Line 44"/>
            <p:cNvSpPr>
              <a:spLocks noChangeShapeType="1"/>
            </p:cNvSpPr>
            <p:nvPr/>
          </p:nvSpPr>
          <p:spPr bwMode="auto">
            <a:xfrm flipH="1" flipV="1">
              <a:off x="6877749" y="4530408"/>
              <a:ext cx="4763" cy="9159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/>
            <a:lstStyle/>
            <a:p>
              <a:endParaRPr lang="zh-CN" altLang="en-US" sz="1865"/>
            </a:p>
          </p:txBody>
        </p:sp>
        <p:sp>
          <p:nvSpPr>
            <p:cNvPr id="37" name="Line 45"/>
            <p:cNvSpPr>
              <a:spLocks noChangeShapeType="1"/>
            </p:cNvSpPr>
            <p:nvPr/>
          </p:nvSpPr>
          <p:spPr bwMode="auto">
            <a:xfrm flipH="1" flipV="1">
              <a:off x="3793236" y="3998595"/>
              <a:ext cx="339725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/>
            <a:lstStyle/>
            <a:p>
              <a:endParaRPr lang="zh-CN" altLang="en-US" sz="1865"/>
            </a:p>
          </p:txBody>
        </p:sp>
        <p:sp>
          <p:nvSpPr>
            <p:cNvPr id="39" name="Line 47"/>
            <p:cNvSpPr>
              <a:spLocks noChangeShapeType="1"/>
            </p:cNvSpPr>
            <p:nvPr/>
          </p:nvSpPr>
          <p:spPr bwMode="auto">
            <a:xfrm flipH="1" flipV="1">
              <a:off x="5461699" y="6071870"/>
              <a:ext cx="20955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/>
            <a:lstStyle/>
            <a:p>
              <a:endParaRPr lang="zh-CN" altLang="en-US" sz="1865"/>
            </a:p>
          </p:txBody>
        </p:sp>
        <p:sp>
          <p:nvSpPr>
            <p:cNvPr id="40" name="Line 48"/>
            <p:cNvSpPr>
              <a:spLocks noChangeShapeType="1"/>
            </p:cNvSpPr>
            <p:nvPr/>
          </p:nvSpPr>
          <p:spPr bwMode="auto">
            <a:xfrm flipH="1" flipV="1">
              <a:off x="5471859" y="5779453"/>
              <a:ext cx="20955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/>
            <a:lstStyle/>
            <a:p>
              <a:endParaRPr lang="zh-CN" altLang="en-US" sz="1865"/>
            </a:p>
          </p:txBody>
        </p:sp>
        <p:sp>
          <p:nvSpPr>
            <p:cNvPr id="41" name="Line 49"/>
            <p:cNvSpPr>
              <a:spLocks noChangeShapeType="1"/>
            </p:cNvSpPr>
            <p:nvPr/>
          </p:nvSpPr>
          <p:spPr bwMode="auto">
            <a:xfrm flipH="1" flipV="1">
              <a:off x="5455349" y="5485765"/>
              <a:ext cx="20955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/>
            <a:lstStyle/>
            <a:p>
              <a:endParaRPr lang="zh-CN" altLang="en-US" sz="1865"/>
            </a:p>
          </p:txBody>
        </p:sp>
        <p:sp>
          <p:nvSpPr>
            <p:cNvPr id="42" name="Line 50"/>
            <p:cNvSpPr>
              <a:spLocks noChangeShapeType="1"/>
            </p:cNvSpPr>
            <p:nvPr/>
          </p:nvSpPr>
          <p:spPr bwMode="auto">
            <a:xfrm flipH="1" flipV="1">
              <a:off x="5461699" y="5181775"/>
              <a:ext cx="20955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/>
            <a:lstStyle/>
            <a:p>
              <a:endParaRPr lang="zh-CN" altLang="en-US" sz="1865"/>
            </a:p>
          </p:txBody>
        </p:sp>
        <p:sp>
          <p:nvSpPr>
            <p:cNvPr id="43" name="Line 51"/>
            <p:cNvSpPr>
              <a:spLocks noChangeShapeType="1"/>
            </p:cNvSpPr>
            <p:nvPr/>
          </p:nvSpPr>
          <p:spPr bwMode="auto">
            <a:xfrm flipH="1" flipV="1">
              <a:off x="5455667" y="4865631"/>
              <a:ext cx="20955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/>
            <a:lstStyle/>
            <a:p>
              <a:endParaRPr lang="zh-CN" altLang="en-US" sz="1865"/>
            </a:p>
          </p:txBody>
        </p:sp>
        <p:sp>
          <p:nvSpPr>
            <p:cNvPr id="44" name="Line 52"/>
            <p:cNvSpPr>
              <a:spLocks noChangeShapeType="1"/>
            </p:cNvSpPr>
            <p:nvPr/>
          </p:nvSpPr>
          <p:spPr bwMode="auto">
            <a:xfrm flipH="1" flipV="1">
              <a:off x="5450586" y="4544695"/>
              <a:ext cx="20955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/>
            <a:lstStyle/>
            <a:p>
              <a:endParaRPr lang="zh-CN" altLang="en-US" sz="1865"/>
            </a:p>
          </p:txBody>
        </p:sp>
        <p:sp>
          <p:nvSpPr>
            <p:cNvPr id="45" name="Line 53"/>
            <p:cNvSpPr>
              <a:spLocks noChangeShapeType="1"/>
            </p:cNvSpPr>
            <p:nvPr/>
          </p:nvSpPr>
          <p:spPr bwMode="auto">
            <a:xfrm flipH="1" flipV="1">
              <a:off x="5448840" y="4247833"/>
              <a:ext cx="20955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/>
            <a:lstStyle/>
            <a:p>
              <a:endParaRPr lang="zh-CN" altLang="en-US" sz="1865"/>
            </a:p>
          </p:txBody>
        </p:sp>
        <p:sp>
          <p:nvSpPr>
            <p:cNvPr id="46" name="Line 54"/>
            <p:cNvSpPr>
              <a:spLocks noChangeShapeType="1"/>
            </p:cNvSpPr>
            <p:nvPr/>
          </p:nvSpPr>
          <p:spPr bwMode="auto">
            <a:xfrm flipH="1" flipV="1">
              <a:off x="5450904" y="3954463"/>
              <a:ext cx="20955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/>
            <a:lstStyle/>
            <a:p>
              <a:endParaRPr lang="zh-CN" altLang="en-US" sz="1865"/>
            </a:p>
          </p:txBody>
        </p:sp>
        <p:sp>
          <p:nvSpPr>
            <p:cNvPr id="48" name="Rectangle 56"/>
            <p:cNvSpPr>
              <a:spLocks noChangeArrowheads="1"/>
            </p:cNvSpPr>
            <p:nvPr/>
          </p:nvSpPr>
          <p:spPr bwMode="auto">
            <a:xfrm>
              <a:off x="4102799" y="3809196"/>
              <a:ext cx="466725" cy="95313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>
              <a:spAutoFit/>
            </a:bodyPr>
            <a:lstStyle/>
            <a:p>
              <a:r>
                <a:rPr lang="en-US" altLang="zh-CN" sz="1865" b="1" i="1" dirty="0">
                  <a:solidFill>
                    <a:schemeClr val="tx1"/>
                  </a:solidFill>
                  <a:latin typeface="Times New Roman" panose="02020603050405020304" pitchFamily="18" charset="0"/>
                </a:rPr>
                <a:t>E</a:t>
              </a:r>
              <a:r>
                <a:rPr lang="en-US" altLang="zh-CN" sz="1865" b="1" baseline="-25000" dirty="0">
                  <a:solidFill>
                    <a:schemeClr val="tx1"/>
                  </a:solidFill>
                  <a:latin typeface="Times New Roman" panose="02020603050405020304" pitchFamily="18" charset="0"/>
                </a:rPr>
                <a:t>1</a:t>
              </a:r>
              <a:endParaRPr lang="en-US" altLang="zh-CN" sz="1865" b="1" baseline="-25000" dirty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  <a:p>
              <a:r>
                <a:rPr lang="en-US" altLang="zh-CN" sz="1865" b="1" i="1" dirty="0">
                  <a:solidFill>
                    <a:schemeClr val="tx1"/>
                  </a:solidFill>
                  <a:latin typeface="Times New Roman" panose="02020603050405020304" pitchFamily="18" charset="0"/>
                </a:rPr>
                <a:t>E</a:t>
              </a:r>
              <a:r>
                <a:rPr lang="en-US" altLang="zh-CN" sz="1865" b="1" baseline="-25000" dirty="0">
                  <a:solidFill>
                    <a:schemeClr val="tx1"/>
                  </a:solidFill>
                  <a:latin typeface="Times New Roman" panose="02020603050405020304" pitchFamily="18" charset="0"/>
                </a:rPr>
                <a:t>2 </a:t>
              </a:r>
              <a:r>
                <a:rPr lang="en-US" altLang="zh-CN" sz="1865" b="1" i="1" dirty="0">
                  <a:solidFill>
                    <a:schemeClr val="tx1"/>
                  </a:solidFill>
                  <a:latin typeface="Times New Roman" panose="02020603050405020304" pitchFamily="18" charset="0"/>
                </a:rPr>
                <a:t>E</a:t>
              </a:r>
              <a:r>
                <a:rPr lang="en-US" altLang="zh-CN" sz="1865" b="1" baseline="-25000" dirty="0">
                  <a:solidFill>
                    <a:schemeClr val="tx1"/>
                  </a:solidFill>
                  <a:latin typeface="Times New Roman" panose="02020603050405020304" pitchFamily="18" charset="0"/>
                </a:rPr>
                <a:t>3</a:t>
              </a:r>
              <a:endParaRPr lang="en-US" altLang="zh-CN" sz="1865" b="1" baseline="-25000" dirty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9" name="Line 57"/>
            <p:cNvSpPr>
              <a:spLocks noChangeShapeType="1"/>
            </p:cNvSpPr>
            <p:nvPr/>
          </p:nvSpPr>
          <p:spPr bwMode="auto">
            <a:xfrm flipH="1" flipV="1">
              <a:off x="3794824" y="4300220"/>
              <a:ext cx="339725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/>
            <a:lstStyle/>
            <a:p>
              <a:endParaRPr lang="zh-CN" altLang="en-US" sz="1865"/>
            </a:p>
          </p:txBody>
        </p:sp>
        <p:sp>
          <p:nvSpPr>
            <p:cNvPr id="50" name="Line 58"/>
            <p:cNvSpPr>
              <a:spLocks noChangeShapeType="1"/>
            </p:cNvSpPr>
            <p:nvPr/>
          </p:nvSpPr>
          <p:spPr bwMode="auto">
            <a:xfrm flipH="1" flipV="1">
              <a:off x="3794824" y="4600258"/>
              <a:ext cx="339725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/>
            <a:lstStyle/>
            <a:p>
              <a:endParaRPr lang="zh-CN" altLang="en-US" sz="1865"/>
            </a:p>
          </p:txBody>
        </p:sp>
        <p:sp>
          <p:nvSpPr>
            <p:cNvPr id="52" name="Oval 60"/>
            <p:cNvSpPr>
              <a:spLocks noChangeArrowheads="1"/>
            </p:cNvSpPr>
            <p:nvPr/>
          </p:nvSpPr>
          <p:spPr bwMode="auto">
            <a:xfrm>
              <a:off x="4015486" y="3941445"/>
              <a:ext cx="114300" cy="104775"/>
            </a:xfrm>
            <a:prstGeom prst="ellipse">
              <a:avLst/>
            </a:prstGeom>
            <a:solidFill>
              <a:srgbClr val="CCFFFF"/>
            </a:solidFill>
            <a:ln w="28575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1865"/>
            </a:p>
          </p:txBody>
        </p:sp>
        <p:sp>
          <p:nvSpPr>
            <p:cNvPr id="53" name="Oval 61"/>
            <p:cNvSpPr>
              <a:spLocks noChangeArrowheads="1"/>
            </p:cNvSpPr>
            <p:nvPr/>
          </p:nvSpPr>
          <p:spPr bwMode="auto">
            <a:xfrm>
              <a:off x="4017074" y="4247833"/>
              <a:ext cx="114300" cy="104775"/>
            </a:xfrm>
            <a:prstGeom prst="ellipse">
              <a:avLst/>
            </a:prstGeom>
            <a:solidFill>
              <a:srgbClr val="CCFFFF"/>
            </a:solidFill>
            <a:ln w="28575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1865"/>
            </a:p>
          </p:txBody>
        </p:sp>
        <p:sp>
          <p:nvSpPr>
            <p:cNvPr id="55" name="Oval 63"/>
            <p:cNvSpPr>
              <a:spLocks noChangeArrowheads="1"/>
            </p:cNvSpPr>
            <p:nvPr/>
          </p:nvSpPr>
          <p:spPr bwMode="auto">
            <a:xfrm>
              <a:off x="5785549" y="4197033"/>
              <a:ext cx="114300" cy="104775"/>
            </a:xfrm>
            <a:prstGeom prst="ellipse">
              <a:avLst/>
            </a:prstGeom>
            <a:solidFill>
              <a:srgbClr val="CCFFFF"/>
            </a:solidFill>
            <a:ln w="28575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1865"/>
            </a:p>
          </p:txBody>
        </p:sp>
        <p:sp>
          <p:nvSpPr>
            <p:cNvPr id="56" name="Oval 64"/>
            <p:cNvSpPr>
              <a:spLocks noChangeArrowheads="1"/>
            </p:cNvSpPr>
            <p:nvPr/>
          </p:nvSpPr>
          <p:spPr bwMode="auto">
            <a:xfrm>
              <a:off x="5783961" y="4490720"/>
              <a:ext cx="114300" cy="104775"/>
            </a:xfrm>
            <a:prstGeom prst="ellipse">
              <a:avLst/>
            </a:prstGeom>
            <a:solidFill>
              <a:srgbClr val="CCFFFF"/>
            </a:solidFill>
            <a:ln w="28575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1865"/>
            </a:p>
          </p:txBody>
        </p:sp>
        <p:sp>
          <p:nvSpPr>
            <p:cNvPr id="57" name="Oval 65"/>
            <p:cNvSpPr>
              <a:spLocks noChangeArrowheads="1"/>
            </p:cNvSpPr>
            <p:nvPr/>
          </p:nvSpPr>
          <p:spPr bwMode="auto">
            <a:xfrm>
              <a:off x="5785549" y="4811395"/>
              <a:ext cx="114300" cy="104775"/>
            </a:xfrm>
            <a:prstGeom prst="ellipse">
              <a:avLst/>
            </a:prstGeom>
            <a:solidFill>
              <a:srgbClr val="CCFFFF"/>
            </a:solidFill>
            <a:ln w="28575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1865"/>
            </a:p>
          </p:txBody>
        </p:sp>
        <p:sp>
          <p:nvSpPr>
            <p:cNvPr id="58" name="Oval 66"/>
            <p:cNvSpPr>
              <a:spLocks noChangeArrowheads="1"/>
            </p:cNvSpPr>
            <p:nvPr/>
          </p:nvSpPr>
          <p:spPr bwMode="auto">
            <a:xfrm>
              <a:off x="5776024" y="5125720"/>
              <a:ext cx="114300" cy="104775"/>
            </a:xfrm>
            <a:prstGeom prst="ellipse">
              <a:avLst/>
            </a:prstGeom>
            <a:solidFill>
              <a:srgbClr val="CCFFFF"/>
            </a:solidFill>
            <a:ln w="28575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1865"/>
            </a:p>
          </p:txBody>
        </p:sp>
        <p:sp>
          <p:nvSpPr>
            <p:cNvPr id="59" name="Oval 67"/>
            <p:cNvSpPr>
              <a:spLocks noChangeArrowheads="1"/>
            </p:cNvSpPr>
            <p:nvPr/>
          </p:nvSpPr>
          <p:spPr bwMode="auto">
            <a:xfrm>
              <a:off x="5777611" y="5432108"/>
              <a:ext cx="114300" cy="104775"/>
            </a:xfrm>
            <a:prstGeom prst="ellipse">
              <a:avLst/>
            </a:prstGeom>
            <a:solidFill>
              <a:srgbClr val="CCFFFF"/>
            </a:solidFill>
            <a:ln w="28575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1865"/>
            </a:p>
          </p:txBody>
        </p:sp>
        <p:sp>
          <p:nvSpPr>
            <p:cNvPr id="60" name="Oval 68"/>
            <p:cNvSpPr>
              <a:spLocks noChangeArrowheads="1"/>
            </p:cNvSpPr>
            <p:nvPr/>
          </p:nvSpPr>
          <p:spPr bwMode="auto">
            <a:xfrm>
              <a:off x="5776024" y="5725795"/>
              <a:ext cx="114300" cy="104775"/>
            </a:xfrm>
            <a:prstGeom prst="ellipse">
              <a:avLst/>
            </a:prstGeom>
            <a:solidFill>
              <a:srgbClr val="CCFFFF"/>
            </a:solidFill>
            <a:ln w="28575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1865"/>
            </a:p>
          </p:txBody>
        </p:sp>
        <p:sp>
          <p:nvSpPr>
            <p:cNvPr id="61" name="Oval 69"/>
            <p:cNvSpPr>
              <a:spLocks noChangeArrowheads="1"/>
            </p:cNvSpPr>
            <p:nvPr/>
          </p:nvSpPr>
          <p:spPr bwMode="auto">
            <a:xfrm>
              <a:off x="5777611" y="6046470"/>
              <a:ext cx="114300" cy="104775"/>
            </a:xfrm>
            <a:prstGeom prst="ellipse">
              <a:avLst/>
            </a:prstGeom>
            <a:solidFill>
              <a:srgbClr val="CCFFFF"/>
            </a:solidFill>
            <a:ln w="28575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1865"/>
            </a:p>
          </p:txBody>
        </p:sp>
        <p:sp>
          <p:nvSpPr>
            <p:cNvPr id="54" name="Oval 62"/>
            <p:cNvSpPr>
              <a:spLocks noChangeArrowheads="1"/>
            </p:cNvSpPr>
            <p:nvPr/>
          </p:nvSpPr>
          <p:spPr bwMode="auto">
            <a:xfrm>
              <a:off x="5783961" y="3890645"/>
              <a:ext cx="114300" cy="104775"/>
            </a:xfrm>
            <a:prstGeom prst="ellipse">
              <a:avLst/>
            </a:prstGeom>
            <a:solidFill>
              <a:srgbClr val="CCFFFF"/>
            </a:solidFill>
            <a:ln w="28575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1865"/>
            </a:p>
          </p:txBody>
        </p:sp>
      </p:grp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39349" y="404665"/>
            <a:ext cx="11713301" cy="1119336"/>
          </a:xfrm>
        </p:spPr>
        <p:txBody>
          <a:bodyPr>
            <a:normAutofit lnSpcReduction="10000"/>
          </a:bodyPr>
          <a:lstStyle/>
          <a:p>
            <a:pPr>
              <a:buNone/>
            </a:pPr>
            <a:r>
              <a:rPr lang="en-US" altLang="zh-CN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4. Consider the 3-variable function </a:t>
            </a:r>
            <a:r>
              <a:rPr lang="en-US" altLang="zh-CN" sz="32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3200" b="1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a,b,c</a:t>
            </a:r>
            <a:r>
              <a:rPr lang="en-US" altLang="zh-CN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 = </a:t>
            </a:r>
            <a:r>
              <a:rPr lang="en-US" altLang="zh-CN" sz="3200" b="1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bc</a:t>
            </a:r>
            <a:r>
              <a:rPr lang="en-US" altLang="zh-CN" sz="32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’+</a:t>
            </a:r>
            <a:r>
              <a:rPr lang="en-US" altLang="zh-CN" sz="3200" b="1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ab</a:t>
            </a:r>
            <a:r>
              <a:rPr lang="en-US" altLang="zh-CN" sz="32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’+</a:t>
            </a:r>
            <a:r>
              <a:rPr lang="en-US" altLang="zh-CN" sz="3200" b="1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abc</a:t>
            </a:r>
            <a:endParaRPr lang="zh-CN" altLang="zh-CN" sz="3200" b="1" i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r>
              <a:rPr lang="en-US" altLang="zh-CN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3) (15p) Implement the function using 3-line-to-8-line decoder. </a:t>
            </a:r>
            <a:endParaRPr lang="zh-CN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7415" name="Object 7"/>
          <p:cNvGraphicFramePr>
            <a:graphicFrameLocks noChangeAspect="1"/>
          </p:cNvGraphicFramePr>
          <p:nvPr/>
        </p:nvGraphicFramePr>
        <p:xfrm>
          <a:off x="857251" y="1928813"/>
          <a:ext cx="2997200" cy="430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43" name="公式" r:id="rId1" imgW="1066165" imgH="203200" progId="Equation.3">
                  <p:embed/>
                </p:oleObj>
              </mc:Choice>
              <mc:Fallback>
                <p:oleObj name="公式" r:id="rId1" imgW="1066165" imgH="203200" progId="Equation.3">
                  <p:embed/>
                  <p:pic>
                    <p:nvPicPr>
                      <p:cNvPr id="0" name="Picture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7251" y="1928813"/>
                        <a:ext cx="2997200" cy="4302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416" name="Object 8"/>
          <p:cNvGraphicFramePr>
            <a:graphicFrameLocks noChangeAspect="1"/>
          </p:cNvGraphicFramePr>
          <p:nvPr/>
        </p:nvGraphicFramePr>
        <p:xfrm>
          <a:off x="1274235" y="2409317"/>
          <a:ext cx="5499100" cy="430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44" name="公式" r:id="rId3" imgW="1955800" imgH="203200" progId="Equation.3">
                  <p:embed/>
                </p:oleObj>
              </mc:Choice>
              <mc:Fallback>
                <p:oleObj name="公式" r:id="rId3" imgW="1955800" imgH="203200" progId="Equation.3">
                  <p:embed/>
                  <p:pic>
                    <p:nvPicPr>
                      <p:cNvPr id="0" name="Picture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74235" y="2409317"/>
                        <a:ext cx="5499100" cy="4302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417" name="Object 9"/>
          <p:cNvGraphicFramePr>
            <a:graphicFrameLocks noChangeAspect="1"/>
          </p:cNvGraphicFramePr>
          <p:nvPr/>
        </p:nvGraphicFramePr>
        <p:xfrm>
          <a:off x="1238216" y="3007803"/>
          <a:ext cx="4536016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45" name="公式" r:id="rId5" imgW="1612900" imgH="228600" progId="Equation.3">
                  <p:embed/>
                </p:oleObj>
              </mc:Choice>
              <mc:Fallback>
                <p:oleObj name="公式" r:id="rId5" imgW="1612900" imgH="228600" progId="Equation.3">
                  <p:embed/>
                  <p:pic>
                    <p:nvPicPr>
                      <p:cNvPr id="0" name="Picture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38216" y="3007803"/>
                        <a:ext cx="4536016" cy="482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418" name="Object 10"/>
          <p:cNvGraphicFramePr>
            <a:graphicFrameLocks noChangeAspect="1"/>
          </p:cNvGraphicFramePr>
          <p:nvPr/>
        </p:nvGraphicFramePr>
        <p:xfrm>
          <a:off x="1238216" y="3507868"/>
          <a:ext cx="2999317" cy="5905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46" name="公式" r:id="rId7" imgW="1066800" imgH="279400" progId="Equation.3">
                  <p:embed/>
                </p:oleObj>
              </mc:Choice>
              <mc:Fallback>
                <p:oleObj name="公式" r:id="rId7" imgW="1066800" imgH="279400" progId="Equation.3">
                  <p:embed/>
                  <p:pic>
                    <p:nvPicPr>
                      <p:cNvPr id="0" name="Picture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38216" y="3507868"/>
                        <a:ext cx="2999317" cy="59055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7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17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17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17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bldLvl="0" animBg="1"/>
      <p:bldP spid="33" grpId="0" bldLvl="0" animBg="1"/>
      <p:bldP spid="38" grpId="0" bldLvl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39349" y="404664"/>
            <a:ext cx="11713301" cy="1239409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altLang="zh-CN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4. Consider the 3-variable function </a:t>
            </a:r>
            <a:r>
              <a:rPr lang="en-US" altLang="zh-CN" sz="32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3200" b="1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a,b,c</a:t>
            </a:r>
            <a:r>
              <a:rPr lang="en-US" altLang="zh-CN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 = </a:t>
            </a:r>
            <a:r>
              <a:rPr lang="en-US" altLang="zh-CN" sz="3200" b="1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bc</a:t>
            </a:r>
            <a:r>
              <a:rPr lang="en-US" altLang="zh-CN" sz="32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’+</a:t>
            </a:r>
            <a:r>
              <a:rPr lang="en-US" altLang="zh-CN" sz="3200" b="1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ab</a:t>
            </a:r>
            <a:r>
              <a:rPr lang="en-US" altLang="zh-CN" sz="32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’+</a:t>
            </a:r>
            <a:r>
              <a:rPr lang="en-US" altLang="zh-CN" sz="3200" b="1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abc</a:t>
            </a:r>
            <a:endParaRPr lang="en-US" altLang="zh-CN" sz="3200" b="1" i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r>
              <a:rPr lang="en-US" altLang="zh-CN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4) (15p) Implement the function using 4-16 decoder. </a:t>
            </a:r>
            <a:endParaRPr lang="zh-CN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" name="Object 6"/>
          <p:cNvGraphicFramePr>
            <a:graphicFrameLocks noChangeAspect="1"/>
          </p:cNvGraphicFramePr>
          <p:nvPr/>
        </p:nvGraphicFramePr>
        <p:xfrm>
          <a:off x="857213" y="1928803"/>
          <a:ext cx="2997200" cy="430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66" name="公式" r:id="rId1" imgW="1066165" imgH="203200" progId="Equation.3">
                  <p:embed/>
                </p:oleObj>
              </mc:Choice>
              <mc:Fallback>
                <p:oleObj name="公式" r:id="rId1" imgW="1066165" imgH="20320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7213" y="1928803"/>
                        <a:ext cx="2997200" cy="4302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" name="组合 3"/>
          <p:cNvGrpSpPr/>
          <p:nvPr/>
        </p:nvGrpSpPr>
        <p:grpSpPr>
          <a:xfrm>
            <a:off x="4506091" y="1844295"/>
            <a:ext cx="3084831" cy="4114800"/>
            <a:chOff x="5905500" y="2450846"/>
            <a:chExt cx="2313623" cy="4114800"/>
          </a:xfrm>
        </p:grpSpPr>
        <p:sp>
          <p:nvSpPr>
            <p:cNvPr id="33" name="Line 24"/>
            <p:cNvSpPr>
              <a:spLocks noChangeShapeType="1"/>
            </p:cNvSpPr>
            <p:nvPr/>
          </p:nvSpPr>
          <p:spPr bwMode="auto">
            <a:xfrm flipH="1" flipV="1">
              <a:off x="7870825" y="2711196"/>
              <a:ext cx="339725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/>
            <a:lstStyle/>
            <a:p>
              <a:endParaRPr lang="zh-CN" altLang="en-US" sz="1865"/>
            </a:p>
          </p:txBody>
        </p:sp>
        <p:sp>
          <p:nvSpPr>
            <p:cNvPr id="34" name="Rectangle 18"/>
            <p:cNvSpPr>
              <a:spLocks noChangeArrowheads="1"/>
            </p:cNvSpPr>
            <p:nvPr/>
          </p:nvSpPr>
          <p:spPr bwMode="auto">
            <a:xfrm>
              <a:off x="6261100" y="2472436"/>
              <a:ext cx="1620838" cy="4092956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1865"/>
            </a:p>
          </p:txBody>
        </p:sp>
        <p:sp>
          <p:nvSpPr>
            <p:cNvPr id="35" name="Text Box 19"/>
            <p:cNvSpPr txBox="1">
              <a:spLocks noChangeArrowheads="1"/>
            </p:cNvSpPr>
            <p:nvPr/>
          </p:nvSpPr>
          <p:spPr bwMode="auto">
            <a:xfrm>
              <a:off x="7323773" y="2450846"/>
              <a:ext cx="422434" cy="411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b">
              <a:noAutofit/>
            </a:bodyPr>
            <a:lstStyle/>
            <a:p>
              <a:pPr algn="l">
                <a:lnSpc>
                  <a:spcPct val="110000"/>
                </a:lnSpc>
              </a:pPr>
              <a:r>
                <a:rPr lang="en-US" altLang="zh-CN" b="1" i="1" dirty="0" smtClean="0">
                  <a:solidFill>
                    <a:schemeClr val="tx1"/>
                  </a:solidFill>
                  <a:latin typeface="Times New Roman" panose="02020603050405020304" pitchFamily="18" charset="0"/>
                </a:rPr>
                <a:t>Y</a:t>
              </a:r>
              <a:r>
                <a:rPr lang="en-US" altLang="zh-CN" b="1" baseline="-25000" dirty="0" smtClean="0">
                  <a:solidFill>
                    <a:schemeClr val="tx1"/>
                  </a:solidFill>
                  <a:latin typeface="Times New Roman" panose="02020603050405020304" pitchFamily="18" charset="0"/>
                </a:rPr>
                <a:t>0</a:t>
              </a:r>
              <a:r>
                <a:rPr lang="en-US" altLang="zh-CN" sz="1400" dirty="0" smtClean="0"/>
                <a:t> </a:t>
              </a:r>
              <a:r>
                <a:rPr lang="en-US" altLang="zh-CN" b="1" i="1" dirty="0" smtClean="0">
                  <a:solidFill>
                    <a:schemeClr val="tx1"/>
                  </a:solidFill>
                  <a:latin typeface="Times New Roman" panose="02020603050405020304" pitchFamily="18" charset="0"/>
                </a:rPr>
                <a:t>Y</a:t>
              </a:r>
              <a:r>
                <a:rPr lang="en-US" altLang="zh-CN" b="1" baseline="-25000" dirty="0" smtClean="0">
                  <a:solidFill>
                    <a:schemeClr val="tx1"/>
                  </a:solidFill>
                  <a:latin typeface="Times New Roman" panose="02020603050405020304" pitchFamily="18" charset="0"/>
                </a:rPr>
                <a:t>1 </a:t>
              </a:r>
              <a:r>
                <a:rPr lang="en-US" altLang="zh-CN" b="1" i="1" dirty="0" smtClean="0">
                  <a:solidFill>
                    <a:schemeClr val="tx1"/>
                  </a:solidFill>
                  <a:latin typeface="Times New Roman" panose="02020603050405020304" pitchFamily="18" charset="0"/>
                </a:rPr>
                <a:t>Y</a:t>
              </a:r>
              <a:r>
                <a:rPr lang="en-US" altLang="zh-CN" b="1" baseline="-25000" dirty="0" smtClean="0">
                  <a:solidFill>
                    <a:schemeClr val="tx1"/>
                  </a:solidFill>
                  <a:latin typeface="Times New Roman" panose="02020603050405020304" pitchFamily="18" charset="0"/>
                </a:rPr>
                <a:t>2</a:t>
              </a:r>
              <a:r>
                <a:rPr lang="en-US" altLang="zh-CN" b="1" i="1" dirty="0" smtClean="0">
                  <a:solidFill>
                    <a:schemeClr val="tx1"/>
                  </a:solidFill>
                  <a:latin typeface="Times New Roman" panose="02020603050405020304" pitchFamily="18" charset="0"/>
                </a:rPr>
                <a:t> Y</a:t>
              </a:r>
              <a:r>
                <a:rPr lang="en-US" altLang="zh-CN" b="1" baseline="-25000" dirty="0" smtClean="0">
                  <a:solidFill>
                    <a:schemeClr val="tx1"/>
                  </a:solidFill>
                  <a:latin typeface="Times New Roman" panose="02020603050405020304" pitchFamily="18" charset="0"/>
                </a:rPr>
                <a:t>3</a:t>
              </a:r>
              <a:r>
                <a:rPr lang="en-US" altLang="zh-CN" b="1" i="1" dirty="0" smtClean="0">
                  <a:solidFill>
                    <a:schemeClr val="tx1"/>
                  </a:solidFill>
                  <a:latin typeface="Times New Roman" panose="02020603050405020304" pitchFamily="18" charset="0"/>
                </a:rPr>
                <a:t> Y</a:t>
              </a:r>
              <a:r>
                <a:rPr lang="en-US" altLang="zh-CN" b="1" baseline="-25000" dirty="0" smtClean="0">
                  <a:solidFill>
                    <a:schemeClr val="tx1"/>
                  </a:solidFill>
                  <a:latin typeface="Times New Roman" panose="02020603050405020304" pitchFamily="18" charset="0"/>
                </a:rPr>
                <a:t>4</a:t>
              </a:r>
              <a:r>
                <a:rPr lang="en-US" altLang="zh-CN" b="1" i="1" dirty="0" smtClean="0">
                  <a:solidFill>
                    <a:schemeClr val="tx1"/>
                  </a:solidFill>
                  <a:latin typeface="Times New Roman" panose="02020603050405020304" pitchFamily="18" charset="0"/>
                </a:rPr>
                <a:t> Y</a:t>
              </a:r>
              <a:r>
                <a:rPr lang="en-US" altLang="zh-CN" b="1" baseline="-25000" dirty="0" smtClean="0">
                  <a:solidFill>
                    <a:schemeClr val="tx1"/>
                  </a:solidFill>
                  <a:latin typeface="Times New Roman" panose="02020603050405020304" pitchFamily="18" charset="0"/>
                </a:rPr>
                <a:t>5</a:t>
              </a:r>
              <a:r>
                <a:rPr lang="en-US" altLang="zh-CN" b="1" i="1" dirty="0" smtClean="0">
                  <a:solidFill>
                    <a:schemeClr val="tx1"/>
                  </a:solidFill>
                  <a:latin typeface="Times New Roman" panose="02020603050405020304" pitchFamily="18" charset="0"/>
                </a:rPr>
                <a:t> Y</a:t>
              </a:r>
              <a:r>
                <a:rPr lang="en-US" altLang="zh-CN" b="1" baseline="-25000" dirty="0" smtClean="0">
                  <a:solidFill>
                    <a:schemeClr val="tx1"/>
                  </a:solidFill>
                  <a:latin typeface="Times New Roman" panose="02020603050405020304" pitchFamily="18" charset="0"/>
                </a:rPr>
                <a:t>6</a:t>
              </a:r>
              <a:r>
                <a:rPr lang="en-US" altLang="zh-CN" b="1" i="1" dirty="0" smtClean="0">
                  <a:solidFill>
                    <a:schemeClr val="tx1"/>
                  </a:solidFill>
                  <a:latin typeface="Times New Roman" panose="02020603050405020304" pitchFamily="18" charset="0"/>
                </a:rPr>
                <a:t> Y</a:t>
              </a:r>
              <a:r>
                <a:rPr lang="en-US" altLang="zh-CN" b="1" baseline="-25000" dirty="0" smtClean="0">
                  <a:solidFill>
                    <a:schemeClr val="tx1"/>
                  </a:solidFill>
                  <a:latin typeface="Times New Roman" panose="02020603050405020304" pitchFamily="18" charset="0"/>
                </a:rPr>
                <a:t>7</a:t>
              </a:r>
              <a:endParaRPr lang="en-US" altLang="zh-CN" b="1" baseline="-25000" dirty="0" smtClean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  <a:p>
              <a:pPr algn="l">
                <a:lnSpc>
                  <a:spcPct val="110000"/>
                </a:lnSpc>
              </a:pPr>
              <a:r>
                <a:rPr lang="en-US" altLang="zh-CN" b="1" i="1" dirty="0" smtClean="0">
                  <a:latin typeface="Times New Roman" panose="02020603050405020304" pitchFamily="18" charset="0"/>
                </a:rPr>
                <a:t>Y</a:t>
              </a:r>
              <a:r>
                <a:rPr lang="en-US" altLang="zh-CN" b="1" baseline="-25000" dirty="0" smtClean="0">
                  <a:latin typeface="Times New Roman" panose="02020603050405020304" pitchFamily="18" charset="0"/>
                </a:rPr>
                <a:t>8</a:t>
              </a:r>
              <a:endParaRPr lang="en-US" altLang="zh-CN" b="1" baseline="-25000" dirty="0">
                <a:latin typeface="Times New Roman" panose="02020603050405020304" pitchFamily="18" charset="0"/>
              </a:endParaRPr>
            </a:p>
            <a:p>
              <a:pPr algn="l">
                <a:lnSpc>
                  <a:spcPct val="110000"/>
                </a:lnSpc>
              </a:pPr>
              <a:r>
                <a:rPr lang="en-US" altLang="zh-CN" b="1" i="1" dirty="0" smtClean="0">
                  <a:latin typeface="Times New Roman" panose="02020603050405020304" pitchFamily="18" charset="0"/>
                </a:rPr>
                <a:t>Y</a:t>
              </a:r>
              <a:r>
                <a:rPr lang="en-US" altLang="zh-CN" b="1" baseline="-25000" dirty="0" smtClean="0">
                  <a:latin typeface="Times New Roman" panose="02020603050405020304" pitchFamily="18" charset="0"/>
                </a:rPr>
                <a:t>9</a:t>
              </a:r>
              <a:endParaRPr lang="en-US" altLang="zh-CN" b="1" baseline="-25000" dirty="0">
                <a:latin typeface="Times New Roman" panose="02020603050405020304" pitchFamily="18" charset="0"/>
              </a:endParaRPr>
            </a:p>
            <a:p>
              <a:pPr algn="l">
                <a:lnSpc>
                  <a:spcPct val="110000"/>
                </a:lnSpc>
              </a:pPr>
              <a:r>
                <a:rPr lang="en-US" altLang="zh-CN" b="1" i="1" dirty="0" smtClean="0">
                  <a:latin typeface="Times New Roman" panose="02020603050405020304" pitchFamily="18" charset="0"/>
                </a:rPr>
                <a:t>…</a:t>
              </a:r>
              <a:endParaRPr lang="en-US" altLang="zh-CN" b="1" i="1" dirty="0" smtClean="0">
                <a:latin typeface="Times New Roman" panose="02020603050405020304" pitchFamily="18" charset="0"/>
              </a:endParaRPr>
            </a:p>
            <a:p>
              <a:pPr algn="l">
                <a:lnSpc>
                  <a:spcPct val="110000"/>
                </a:lnSpc>
              </a:pPr>
              <a:endParaRPr lang="en-US" altLang="zh-CN" b="1" i="1" dirty="0" smtClean="0">
                <a:latin typeface="Times New Roman" panose="02020603050405020304" pitchFamily="18" charset="0"/>
              </a:endParaRPr>
            </a:p>
            <a:p>
              <a:pPr algn="l">
                <a:lnSpc>
                  <a:spcPct val="110000"/>
                </a:lnSpc>
              </a:pPr>
              <a:r>
                <a:rPr lang="en-US" altLang="zh-CN" b="1" i="1" dirty="0" smtClean="0">
                  <a:latin typeface="Times New Roman" panose="02020603050405020304" pitchFamily="18" charset="0"/>
                </a:rPr>
                <a:t>Y</a:t>
              </a:r>
              <a:r>
                <a:rPr lang="en-US" altLang="zh-CN" b="1" baseline="-25000" dirty="0" smtClean="0">
                  <a:latin typeface="Times New Roman" panose="02020603050405020304" pitchFamily="18" charset="0"/>
                </a:rPr>
                <a:t>15</a:t>
              </a:r>
              <a:endParaRPr lang="en-US" altLang="zh-CN" b="1" baseline="-25000" dirty="0" smtClean="0">
                <a:latin typeface="Times New Roman" panose="02020603050405020304" pitchFamily="18" charset="0"/>
              </a:endParaRPr>
            </a:p>
          </p:txBody>
        </p:sp>
        <p:sp>
          <p:nvSpPr>
            <p:cNvPr id="36" name="Text Box 20"/>
            <p:cNvSpPr txBox="1">
              <a:spLocks noChangeArrowheads="1"/>
            </p:cNvSpPr>
            <p:nvPr/>
          </p:nvSpPr>
          <p:spPr bwMode="auto">
            <a:xfrm>
              <a:off x="6246813" y="3953891"/>
              <a:ext cx="477838" cy="20662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>
              <a:spAutoFit/>
            </a:bodyPr>
            <a:lstStyle/>
            <a:p>
              <a:pPr>
                <a:lnSpc>
                  <a:spcPct val="150000"/>
                </a:lnSpc>
                <a:spcBef>
                  <a:spcPct val="50000"/>
                </a:spcBef>
              </a:pPr>
              <a:r>
                <a:rPr lang="en-US" altLang="zh-CN" sz="2135" b="1" i="1" dirty="0" smtClean="0">
                  <a:latin typeface="Times New Roman" panose="02020603050405020304" pitchFamily="18" charset="0"/>
                </a:rPr>
                <a:t>A</a:t>
              </a:r>
              <a:r>
                <a:rPr lang="en-US" altLang="zh-CN" sz="2135" b="1" baseline="-25000" dirty="0" smtClean="0">
                  <a:latin typeface="Times New Roman" panose="02020603050405020304" pitchFamily="18" charset="0"/>
                </a:rPr>
                <a:t>3 </a:t>
              </a:r>
              <a:r>
                <a:rPr lang="en-US" altLang="zh-CN" sz="2135" b="1" i="1" dirty="0" smtClean="0">
                  <a:solidFill>
                    <a:schemeClr val="tx1"/>
                  </a:solidFill>
                  <a:latin typeface="Times New Roman" panose="02020603050405020304" pitchFamily="18" charset="0"/>
                </a:rPr>
                <a:t>A</a:t>
              </a:r>
              <a:r>
                <a:rPr lang="en-US" altLang="zh-CN" sz="2135" b="1" baseline="-25000" dirty="0" smtClean="0">
                  <a:solidFill>
                    <a:schemeClr val="tx1"/>
                  </a:solidFill>
                  <a:latin typeface="Times New Roman" panose="02020603050405020304" pitchFamily="18" charset="0"/>
                </a:rPr>
                <a:t>2 </a:t>
              </a:r>
              <a:r>
                <a:rPr lang="en-US" altLang="zh-CN" sz="2135" b="1" i="1" dirty="0">
                  <a:solidFill>
                    <a:schemeClr val="tx1"/>
                  </a:solidFill>
                  <a:latin typeface="Times New Roman" panose="02020603050405020304" pitchFamily="18" charset="0"/>
                </a:rPr>
                <a:t>A</a:t>
              </a:r>
              <a:r>
                <a:rPr lang="en-US" altLang="zh-CN" sz="2135" b="1" baseline="-25000" dirty="0">
                  <a:solidFill>
                    <a:schemeClr val="tx1"/>
                  </a:solidFill>
                  <a:latin typeface="Times New Roman" panose="02020603050405020304" pitchFamily="18" charset="0"/>
                </a:rPr>
                <a:t>1</a:t>
              </a:r>
              <a:r>
                <a:rPr lang="en-US" altLang="zh-CN" sz="2135" b="1" i="1" dirty="0">
                  <a:solidFill>
                    <a:schemeClr val="tx1"/>
                  </a:solidFill>
                  <a:latin typeface="Times New Roman" panose="02020603050405020304" pitchFamily="18" charset="0"/>
                </a:rPr>
                <a:t> A</a:t>
              </a:r>
              <a:r>
                <a:rPr lang="en-US" altLang="zh-CN" sz="2135" b="1" baseline="-25000" dirty="0">
                  <a:solidFill>
                    <a:schemeClr val="tx1"/>
                  </a:solidFill>
                  <a:latin typeface="Times New Roman" panose="02020603050405020304" pitchFamily="18" charset="0"/>
                </a:rPr>
                <a:t>0</a:t>
              </a:r>
              <a:endParaRPr lang="en-US" altLang="zh-CN" sz="2135" b="1" baseline="-25000" dirty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8" name="Line 22"/>
            <p:cNvSpPr>
              <a:spLocks noChangeShapeType="1"/>
            </p:cNvSpPr>
            <p:nvPr/>
          </p:nvSpPr>
          <p:spPr bwMode="auto">
            <a:xfrm flipH="1" flipV="1">
              <a:off x="7875588" y="3009011"/>
              <a:ext cx="339725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/>
            <a:lstStyle/>
            <a:p>
              <a:endParaRPr lang="zh-CN" altLang="en-US" sz="1865"/>
            </a:p>
          </p:txBody>
        </p:sp>
        <p:sp>
          <p:nvSpPr>
            <p:cNvPr id="44" name="Line 29"/>
            <p:cNvSpPr>
              <a:spLocks noChangeShapeType="1"/>
            </p:cNvSpPr>
            <p:nvPr/>
          </p:nvSpPr>
          <p:spPr bwMode="auto">
            <a:xfrm flipH="1" flipV="1">
              <a:off x="5907088" y="4460113"/>
              <a:ext cx="339725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/>
            <a:lstStyle/>
            <a:p>
              <a:endParaRPr lang="zh-CN" altLang="en-US" sz="1865"/>
            </a:p>
          </p:txBody>
        </p:sp>
        <p:sp>
          <p:nvSpPr>
            <p:cNvPr id="45" name="Line 30"/>
            <p:cNvSpPr>
              <a:spLocks noChangeShapeType="1"/>
            </p:cNvSpPr>
            <p:nvPr/>
          </p:nvSpPr>
          <p:spPr bwMode="auto">
            <a:xfrm flipH="1" flipV="1">
              <a:off x="5920613" y="4922076"/>
              <a:ext cx="339725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/>
            <a:lstStyle/>
            <a:p>
              <a:endParaRPr lang="zh-CN" altLang="en-US" sz="1865"/>
            </a:p>
          </p:txBody>
        </p:sp>
        <p:sp>
          <p:nvSpPr>
            <p:cNvPr id="46" name="Line 31"/>
            <p:cNvSpPr>
              <a:spLocks noChangeShapeType="1"/>
            </p:cNvSpPr>
            <p:nvPr/>
          </p:nvSpPr>
          <p:spPr bwMode="auto">
            <a:xfrm flipH="1" flipV="1">
              <a:off x="5911469" y="5358638"/>
              <a:ext cx="339725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/>
            <a:lstStyle/>
            <a:p>
              <a:endParaRPr lang="zh-CN" altLang="en-US" sz="1865"/>
            </a:p>
          </p:txBody>
        </p:sp>
        <p:sp>
          <p:nvSpPr>
            <p:cNvPr id="47" name="Rectangle 32"/>
            <p:cNvSpPr>
              <a:spLocks noChangeArrowheads="1"/>
            </p:cNvSpPr>
            <p:nvPr/>
          </p:nvSpPr>
          <p:spPr bwMode="auto">
            <a:xfrm>
              <a:off x="6462078" y="2983168"/>
              <a:ext cx="861536" cy="4203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b">
              <a:spAutoFit/>
            </a:bodyPr>
            <a:lstStyle/>
            <a:p>
              <a:r>
                <a:rPr lang="en-US" altLang="zh-CN" sz="2135" b="1" dirty="0" smtClean="0">
                  <a:solidFill>
                    <a:srgbClr val="000000"/>
                  </a:solidFill>
                  <a:latin typeface="Times New Roman" panose="02020603050405020304" pitchFamily="18" charset="0"/>
                </a:rPr>
                <a:t>Decoder</a:t>
              </a:r>
              <a:endParaRPr lang="en-US" altLang="zh-CN" sz="2135" b="1" dirty="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8" name="Line 45"/>
            <p:cNvSpPr>
              <a:spLocks noChangeShapeType="1"/>
            </p:cNvSpPr>
            <p:nvPr/>
          </p:nvSpPr>
          <p:spPr bwMode="auto">
            <a:xfrm flipH="1" flipV="1">
              <a:off x="5905500" y="2755011"/>
              <a:ext cx="339725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/>
            <a:lstStyle/>
            <a:p>
              <a:endParaRPr lang="zh-CN" altLang="en-US" sz="1865"/>
            </a:p>
          </p:txBody>
        </p:sp>
        <p:sp>
          <p:nvSpPr>
            <p:cNvPr id="59" name="Line 47"/>
            <p:cNvSpPr>
              <a:spLocks noChangeShapeType="1"/>
            </p:cNvSpPr>
            <p:nvPr/>
          </p:nvSpPr>
          <p:spPr bwMode="auto">
            <a:xfrm flipH="1" flipV="1">
              <a:off x="7605784" y="4803240"/>
              <a:ext cx="20955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/>
            <a:lstStyle/>
            <a:p>
              <a:endParaRPr lang="zh-CN" altLang="en-US" sz="1865"/>
            </a:p>
          </p:txBody>
        </p:sp>
        <p:sp>
          <p:nvSpPr>
            <p:cNvPr id="60" name="Line 48"/>
            <p:cNvSpPr>
              <a:spLocks noChangeShapeType="1"/>
            </p:cNvSpPr>
            <p:nvPr/>
          </p:nvSpPr>
          <p:spPr bwMode="auto">
            <a:xfrm flipH="1" flipV="1">
              <a:off x="7605639" y="4502567"/>
              <a:ext cx="20955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/>
            <a:lstStyle/>
            <a:p>
              <a:endParaRPr lang="zh-CN" altLang="en-US" sz="1865"/>
            </a:p>
          </p:txBody>
        </p:sp>
        <p:sp>
          <p:nvSpPr>
            <p:cNvPr id="61" name="Line 49"/>
            <p:cNvSpPr>
              <a:spLocks noChangeShapeType="1"/>
            </p:cNvSpPr>
            <p:nvPr/>
          </p:nvSpPr>
          <p:spPr bwMode="auto">
            <a:xfrm flipH="1" flipV="1">
              <a:off x="7595321" y="4210436"/>
              <a:ext cx="20955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/>
            <a:lstStyle/>
            <a:p>
              <a:endParaRPr lang="zh-CN" altLang="en-US" sz="1865"/>
            </a:p>
          </p:txBody>
        </p:sp>
        <p:sp>
          <p:nvSpPr>
            <p:cNvPr id="62" name="Line 50"/>
            <p:cNvSpPr>
              <a:spLocks noChangeShapeType="1"/>
            </p:cNvSpPr>
            <p:nvPr/>
          </p:nvSpPr>
          <p:spPr bwMode="auto">
            <a:xfrm flipH="1" flipV="1">
              <a:off x="7601670" y="3904019"/>
              <a:ext cx="20955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/>
            <a:lstStyle/>
            <a:p>
              <a:endParaRPr lang="zh-CN" altLang="en-US" sz="1865"/>
            </a:p>
          </p:txBody>
        </p:sp>
        <p:sp>
          <p:nvSpPr>
            <p:cNvPr id="63" name="Line 51"/>
            <p:cNvSpPr>
              <a:spLocks noChangeShapeType="1"/>
            </p:cNvSpPr>
            <p:nvPr/>
          </p:nvSpPr>
          <p:spPr bwMode="auto">
            <a:xfrm flipH="1" flipV="1">
              <a:off x="7595898" y="3610674"/>
              <a:ext cx="20955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/>
            <a:lstStyle/>
            <a:p>
              <a:endParaRPr lang="zh-CN" altLang="en-US" sz="1865"/>
            </a:p>
          </p:txBody>
        </p:sp>
        <p:sp>
          <p:nvSpPr>
            <p:cNvPr id="64" name="Line 52"/>
            <p:cNvSpPr>
              <a:spLocks noChangeShapeType="1"/>
            </p:cNvSpPr>
            <p:nvPr/>
          </p:nvSpPr>
          <p:spPr bwMode="auto">
            <a:xfrm flipH="1" flipV="1">
              <a:off x="7601771" y="3299206"/>
              <a:ext cx="20955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/>
            <a:lstStyle/>
            <a:p>
              <a:endParaRPr lang="zh-CN" altLang="en-US" sz="1865"/>
            </a:p>
          </p:txBody>
        </p:sp>
        <p:sp>
          <p:nvSpPr>
            <p:cNvPr id="65" name="Line 53"/>
            <p:cNvSpPr>
              <a:spLocks noChangeShapeType="1"/>
            </p:cNvSpPr>
            <p:nvPr/>
          </p:nvSpPr>
          <p:spPr bwMode="auto">
            <a:xfrm flipH="1" flipV="1">
              <a:off x="7599073" y="3008694"/>
              <a:ext cx="20955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/>
            <a:lstStyle/>
            <a:p>
              <a:endParaRPr lang="zh-CN" altLang="en-US" sz="1865"/>
            </a:p>
          </p:txBody>
        </p:sp>
        <p:sp>
          <p:nvSpPr>
            <p:cNvPr id="66" name="Line 54"/>
            <p:cNvSpPr>
              <a:spLocks noChangeShapeType="1"/>
            </p:cNvSpPr>
            <p:nvPr/>
          </p:nvSpPr>
          <p:spPr bwMode="auto">
            <a:xfrm flipH="1" flipV="1">
              <a:off x="7605423" y="2710879"/>
              <a:ext cx="20955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/>
            <a:lstStyle/>
            <a:p>
              <a:endParaRPr lang="zh-CN" altLang="en-US" sz="1865"/>
            </a:p>
          </p:txBody>
        </p:sp>
        <p:sp>
          <p:nvSpPr>
            <p:cNvPr id="67" name="Line 55"/>
            <p:cNvSpPr>
              <a:spLocks noChangeShapeType="1"/>
            </p:cNvSpPr>
            <p:nvPr/>
          </p:nvSpPr>
          <p:spPr bwMode="auto">
            <a:xfrm flipH="1" flipV="1">
              <a:off x="6472079" y="2711112"/>
              <a:ext cx="20955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/>
            <a:lstStyle/>
            <a:p>
              <a:endParaRPr lang="zh-CN" altLang="en-US" sz="1865"/>
            </a:p>
          </p:txBody>
        </p:sp>
        <p:sp>
          <p:nvSpPr>
            <p:cNvPr id="68" name="Rectangle 56"/>
            <p:cNvSpPr>
              <a:spLocks noChangeArrowheads="1"/>
            </p:cNvSpPr>
            <p:nvPr/>
          </p:nvSpPr>
          <p:spPr bwMode="auto">
            <a:xfrm>
              <a:off x="6215063" y="2541141"/>
              <a:ext cx="466725" cy="4203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>
              <a:spAutoFit/>
            </a:bodyPr>
            <a:lstStyle/>
            <a:p>
              <a:r>
                <a:rPr lang="en-US" altLang="zh-CN" sz="2135" b="1" i="1" dirty="0" smtClean="0">
                  <a:solidFill>
                    <a:schemeClr val="tx1"/>
                  </a:solidFill>
                  <a:latin typeface="Times New Roman" panose="02020603050405020304" pitchFamily="18" charset="0"/>
                </a:rPr>
                <a:t>E</a:t>
              </a:r>
              <a:endParaRPr lang="en-US" altLang="zh-CN" sz="2135" b="1" baseline="-25000" dirty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70" name="Line 58"/>
            <p:cNvSpPr>
              <a:spLocks noChangeShapeType="1"/>
            </p:cNvSpPr>
            <p:nvPr/>
          </p:nvSpPr>
          <p:spPr bwMode="auto">
            <a:xfrm flipH="1" flipV="1">
              <a:off x="5925376" y="5816410"/>
              <a:ext cx="339725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/>
            <a:lstStyle/>
            <a:p>
              <a:endParaRPr lang="zh-CN" altLang="en-US" sz="1865"/>
            </a:p>
          </p:txBody>
        </p:sp>
        <p:sp>
          <p:nvSpPr>
            <p:cNvPr id="72" name="Oval 60"/>
            <p:cNvSpPr>
              <a:spLocks noChangeArrowheads="1"/>
            </p:cNvSpPr>
            <p:nvPr/>
          </p:nvSpPr>
          <p:spPr bwMode="auto">
            <a:xfrm>
              <a:off x="6127750" y="2697861"/>
              <a:ext cx="114300" cy="104775"/>
            </a:xfrm>
            <a:prstGeom prst="ellipse">
              <a:avLst/>
            </a:prstGeom>
            <a:solidFill>
              <a:srgbClr val="CCFFFF"/>
            </a:solidFill>
            <a:ln w="28575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1865"/>
            </a:p>
          </p:txBody>
        </p:sp>
        <p:sp>
          <p:nvSpPr>
            <p:cNvPr id="74" name="Oval 63"/>
            <p:cNvSpPr>
              <a:spLocks noChangeArrowheads="1"/>
            </p:cNvSpPr>
            <p:nvPr/>
          </p:nvSpPr>
          <p:spPr bwMode="auto">
            <a:xfrm>
              <a:off x="7897813" y="2953449"/>
              <a:ext cx="114300" cy="104775"/>
            </a:xfrm>
            <a:prstGeom prst="ellipse">
              <a:avLst/>
            </a:prstGeom>
            <a:solidFill>
              <a:srgbClr val="CCFFFF"/>
            </a:solidFill>
            <a:ln w="28575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1865"/>
            </a:p>
          </p:txBody>
        </p:sp>
        <p:sp>
          <p:nvSpPr>
            <p:cNvPr id="81" name="Oval 62"/>
            <p:cNvSpPr>
              <a:spLocks noChangeArrowheads="1"/>
            </p:cNvSpPr>
            <p:nvPr/>
          </p:nvSpPr>
          <p:spPr bwMode="auto">
            <a:xfrm>
              <a:off x="7896225" y="2647061"/>
              <a:ext cx="114300" cy="104775"/>
            </a:xfrm>
            <a:prstGeom prst="ellipse">
              <a:avLst/>
            </a:prstGeom>
            <a:solidFill>
              <a:srgbClr val="CCFFFF"/>
            </a:solidFill>
            <a:ln w="28575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1865"/>
            </a:p>
          </p:txBody>
        </p:sp>
        <p:sp>
          <p:nvSpPr>
            <p:cNvPr id="84" name="Line 24"/>
            <p:cNvSpPr>
              <a:spLocks noChangeShapeType="1"/>
            </p:cNvSpPr>
            <p:nvPr/>
          </p:nvSpPr>
          <p:spPr bwMode="auto">
            <a:xfrm flipH="1" flipV="1">
              <a:off x="7874635" y="3313176"/>
              <a:ext cx="339725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/>
            <a:lstStyle/>
            <a:p>
              <a:endParaRPr lang="zh-CN" altLang="en-US" sz="1865"/>
            </a:p>
          </p:txBody>
        </p:sp>
        <p:sp>
          <p:nvSpPr>
            <p:cNvPr id="85" name="Line 22"/>
            <p:cNvSpPr>
              <a:spLocks noChangeShapeType="1"/>
            </p:cNvSpPr>
            <p:nvPr/>
          </p:nvSpPr>
          <p:spPr bwMode="auto">
            <a:xfrm flipH="1" flipV="1">
              <a:off x="7879398" y="3610991"/>
              <a:ext cx="339725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/>
            <a:lstStyle/>
            <a:p>
              <a:endParaRPr lang="zh-CN" altLang="en-US" sz="1865"/>
            </a:p>
          </p:txBody>
        </p:sp>
        <p:sp>
          <p:nvSpPr>
            <p:cNvPr id="86" name="Oval 63"/>
            <p:cNvSpPr>
              <a:spLocks noChangeArrowheads="1"/>
            </p:cNvSpPr>
            <p:nvPr/>
          </p:nvSpPr>
          <p:spPr bwMode="auto">
            <a:xfrm>
              <a:off x="7901623" y="3555429"/>
              <a:ext cx="114300" cy="104775"/>
            </a:xfrm>
            <a:prstGeom prst="ellipse">
              <a:avLst/>
            </a:prstGeom>
            <a:solidFill>
              <a:srgbClr val="CCFFFF"/>
            </a:solidFill>
            <a:ln w="28575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1865"/>
            </a:p>
          </p:txBody>
        </p:sp>
        <p:sp>
          <p:nvSpPr>
            <p:cNvPr id="87" name="Oval 62"/>
            <p:cNvSpPr>
              <a:spLocks noChangeArrowheads="1"/>
            </p:cNvSpPr>
            <p:nvPr/>
          </p:nvSpPr>
          <p:spPr bwMode="auto">
            <a:xfrm>
              <a:off x="7900035" y="3249041"/>
              <a:ext cx="114300" cy="104775"/>
            </a:xfrm>
            <a:prstGeom prst="ellipse">
              <a:avLst/>
            </a:prstGeom>
            <a:solidFill>
              <a:srgbClr val="CCFFFF"/>
            </a:solidFill>
            <a:ln w="28575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1865"/>
            </a:p>
          </p:txBody>
        </p:sp>
        <p:sp>
          <p:nvSpPr>
            <p:cNvPr id="88" name="Line 24"/>
            <p:cNvSpPr>
              <a:spLocks noChangeShapeType="1"/>
            </p:cNvSpPr>
            <p:nvPr/>
          </p:nvSpPr>
          <p:spPr bwMode="auto">
            <a:xfrm flipH="1" flipV="1">
              <a:off x="7870825" y="3903726"/>
              <a:ext cx="339725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/>
            <a:lstStyle/>
            <a:p>
              <a:endParaRPr lang="zh-CN" altLang="en-US" sz="1865"/>
            </a:p>
          </p:txBody>
        </p:sp>
        <p:sp>
          <p:nvSpPr>
            <p:cNvPr id="89" name="Line 22"/>
            <p:cNvSpPr>
              <a:spLocks noChangeShapeType="1"/>
            </p:cNvSpPr>
            <p:nvPr/>
          </p:nvSpPr>
          <p:spPr bwMode="auto">
            <a:xfrm flipH="1" flipV="1">
              <a:off x="7875588" y="4201541"/>
              <a:ext cx="339725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/>
            <a:lstStyle/>
            <a:p>
              <a:endParaRPr lang="zh-CN" altLang="en-US" sz="1865"/>
            </a:p>
          </p:txBody>
        </p:sp>
        <p:sp>
          <p:nvSpPr>
            <p:cNvPr id="90" name="Oval 63"/>
            <p:cNvSpPr>
              <a:spLocks noChangeArrowheads="1"/>
            </p:cNvSpPr>
            <p:nvPr/>
          </p:nvSpPr>
          <p:spPr bwMode="auto">
            <a:xfrm>
              <a:off x="7897813" y="4145979"/>
              <a:ext cx="114300" cy="104775"/>
            </a:xfrm>
            <a:prstGeom prst="ellipse">
              <a:avLst/>
            </a:prstGeom>
            <a:solidFill>
              <a:srgbClr val="CCFFFF"/>
            </a:solidFill>
            <a:ln w="28575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1865"/>
            </a:p>
          </p:txBody>
        </p:sp>
        <p:sp>
          <p:nvSpPr>
            <p:cNvPr id="91" name="Oval 62"/>
            <p:cNvSpPr>
              <a:spLocks noChangeArrowheads="1"/>
            </p:cNvSpPr>
            <p:nvPr/>
          </p:nvSpPr>
          <p:spPr bwMode="auto">
            <a:xfrm>
              <a:off x="7896225" y="3839591"/>
              <a:ext cx="114300" cy="104775"/>
            </a:xfrm>
            <a:prstGeom prst="ellipse">
              <a:avLst/>
            </a:prstGeom>
            <a:solidFill>
              <a:srgbClr val="CCFFFF"/>
            </a:solidFill>
            <a:ln w="28575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1865"/>
            </a:p>
          </p:txBody>
        </p:sp>
        <p:sp>
          <p:nvSpPr>
            <p:cNvPr id="92" name="Line 24"/>
            <p:cNvSpPr>
              <a:spLocks noChangeShapeType="1"/>
            </p:cNvSpPr>
            <p:nvPr/>
          </p:nvSpPr>
          <p:spPr bwMode="auto">
            <a:xfrm flipH="1" flipV="1">
              <a:off x="7874635" y="4505706"/>
              <a:ext cx="339725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/>
            <a:lstStyle/>
            <a:p>
              <a:endParaRPr lang="zh-CN" altLang="en-US" sz="1865"/>
            </a:p>
          </p:txBody>
        </p:sp>
        <p:sp>
          <p:nvSpPr>
            <p:cNvPr id="93" name="Line 22"/>
            <p:cNvSpPr>
              <a:spLocks noChangeShapeType="1"/>
            </p:cNvSpPr>
            <p:nvPr/>
          </p:nvSpPr>
          <p:spPr bwMode="auto">
            <a:xfrm flipH="1" flipV="1">
              <a:off x="7879398" y="4803521"/>
              <a:ext cx="339725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/>
            <a:lstStyle/>
            <a:p>
              <a:endParaRPr lang="zh-CN" altLang="en-US" sz="1865"/>
            </a:p>
          </p:txBody>
        </p:sp>
        <p:sp>
          <p:nvSpPr>
            <p:cNvPr id="94" name="Oval 63"/>
            <p:cNvSpPr>
              <a:spLocks noChangeArrowheads="1"/>
            </p:cNvSpPr>
            <p:nvPr/>
          </p:nvSpPr>
          <p:spPr bwMode="auto">
            <a:xfrm>
              <a:off x="7901623" y="4747959"/>
              <a:ext cx="114300" cy="104775"/>
            </a:xfrm>
            <a:prstGeom prst="ellipse">
              <a:avLst/>
            </a:prstGeom>
            <a:solidFill>
              <a:srgbClr val="CCFFFF"/>
            </a:solidFill>
            <a:ln w="28575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1865"/>
            </a:p>
          </p:txBody>
        </p:sp>
        <p:sp>
          <p:nvSpPr>
            <p:cNvPr id="95" name="Oval 62"/>
            <p:cNvSpPr>
              <a:spLocks noChangeArrowheads="1"/>
            </p:cNvSpPr>
            <p:nvPr/>
          </p:nvSpPr>
          <p:spPr bwMode="auto">
            <a:xfrm>
              <a:off x="7900035" y="4441571"/>
              <a:ext cx="114300" cy="104775"/>
            </a:xfrm>
            <a:prstGeom prst="ellipse">
              <a:avLst/>
            </a:prstGeom>
            <a:solidFill>
              <a:srgbClr val="CCFFFF"/>
            </a:solidFill>
            <a:ln w="28575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1865"/>
            </a:p>
          </p:txBody>
        </p:sp>
        <p:sp>
          <p:nvSpPr>
            <p:cNvPr id="96" name="Line 47"/>
            <p:cNvSpPr>
              <a:spLocks noChangeShapeType="1"/>
            </p:cNvSpPr>
            <p:nvPr/>
          </p:nvSpPr>
          <p:spPr bwMode="auto">
            <a:xfrm flipH="1" flipV="1">
              <a:off x="7612625" y="5141698"/>
              <a:ext cx="20955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/>
            <a:lstStyle/>
            <a:p>
              <a:endParaRPr lang="zh-CN" altLang="en-US" sz="1865"/>
            </a:p>
          </p:txBody>
        </p:sp>
        <p:sp>
          <p:nvSpPr>
            <p:cNvPr id="97" name="Line 47"/>
            <p:cNvSpPr>
              <a:spLocks noChangeShapeType="1"/>
            </p:cNvSpPr>
            <p:nvPr/>
          </p:nvSpPr>
          <p:spPr bwMode="auto">
            <a:xfrm flipH="1" flipV="1">
              <a:off x="7612668" y="5439802"/>
              <a:ext cx="20955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/>
            <a:lstStyle/>
            <a:p>
              <a:endParaRPr lang="zh-CN" altLang="en-US" sz="1865"/>
            </a:p>
          </p:txBody>
        </p:sp>
        <p:sp>
          <p:nvSpPr>
            <p:cNvPr id="98" name="Line 47"/>
            <p:cNvSpPr>
              <a:spLocks noChangeShapeType="1"/>
            </p:cNvSpPr>
            <p:nvPr/>
          </p:nvSpPr>
          <p:spPr bwMode="auto">
            <a:xfrm flipH="1" flipV="1">
              <a:off x="7612753" y="6353902"/>
              <a:ext cx="20955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/>
            <a:lstStyle/>
            <a:p>
              <a:endParaRPr lang="zh-CN" altLang="en-US" sz="1865"/>
            </a:p>
          </p:txBody>
        </p:sp>
        <p:sp>
          <p:nvSpPr>
            <p:cNvPr id="99" name="Line 24"/>
            <p:cNvSpPr>
              <a:spLocks noChangeShapeType="1"/>
            </p:cNvSpPr>
            <p:nvPr/>
          </p:nvSpPr>
          <p:spPr bwMode="auto">
            <a:xfrm flipH="1" flipV="1">
              <a:off x="7870825" y="5141976"/>
              <a:ext cx="339725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/>
            <a:lstStyle/>
            <a:p>
              <a:endParaRPr lang="zh-CN" altLang="en-US" sz="1865"/>
            </a:p>
          </p:txBody>
        </p:sp>
        <p:sp>
          <p:nvSpPr>
            <p:cNvPr id="100" name="Line 22"/>
            <p:cNvSpPr>
              <a:spLocks noChangeShapeType="1"/>
            </p:cNvSpPr>
            <p:nvPr/>
          </p:nvSpPr>
          <p:spPr bwMode="auto">
            <a:xfrm flipH="1" flipV="1">
              <a:off x="7875588" y="5439791"/>
              <a:ext cx="339725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/>
            <a:lstStyle/>
            <a:p>
              <a:endParaRPr lang="zh-CN" altLang="en-US" sz="1865"/>
            </a:p>
          </p:txBody>
        </p:sp>
        <p:sp>
          <p:nvSpPr>
            <p:cNvPr id="101" name="Oval 63"/>
            <p:cNvSpPr>
              <a:spLocks noChangeArrowheads="1"/>
            </p:cNvSpPr>
            <p:nvPr/>
          </p:nvSpPr>
          <p:spPr bwMode="auto">
            <a:xfrm>
              <a:off x="7897813" y="5384229"/>
              <a:ext cx="114300" cy="104775"/>
            </a:xfrm>
            <a:prstGeom prst="ellipse">
              <a:avLst/>
            </a:prstGeom>
            <a:solidFill>
              <a:srgbClr val="CCFFFF"/>
            </a:solidFill>
            <a:ln w="28575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1865"/>
            </a:p>
          </p:txBody>
        </p:sp>
        <p:sp>
          <p:nvSpPr>
            <p:cNvPr id="102" name="Oval 62"/>
            <p:cNvSpPr>
              <a:spLocks noChangeArrowheads="1"/>
            </p:cNvSpPr>
            <p:nvPr/>
          </p:nvSpPr>
          <p:spPr bwMode="auto">
            <a:xfrm>
              <a:off x="7896225" y="5077841"/>
              <a:ext cx="114300" cy="104775"/>
            </a:xfrm>
            <a:prstGeom prst="ellipse">
              <a:avLst/>
            </a:prstGeom>
            <a:solidFill>
              <a:srgbClr val="CCFFFF"/>
            </a:solidFill>
            <a:ln w="28575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1865"/>
            </a:p>
          </p:txBody>
        </p:sp>
        <p:sp>
          <p:nvSpPr>
            <p:cNvPr id="103" name="Line 22"/>
            <p:cNvSpPr>
              <a:spLocks noChangeShapeType="1"/>
            </p:cNvSpPr>
            <p:nvPr/>
          </p:nvSpPr>
          <p:spPr bwMode="auto">
            <a:xfrm flipH="1" flipV="1">
              <a:off x="7879398" y="6354191"/>
              <a:ext cx="339725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/>
            <a:lstStyle/>
            <a:p>
              <a:endParaRPr lang="zh-CN" altLang="en-US" sz="1865"/>
            </a:p>
          </p:txBody>
        </p:sp>
        <p:sp>
          <p:nvSpPr>
            <p:cNvPr id="104" name="Oval 63"/>
            <p:cNvSpPr>
              <a:spLocks noChangeArrowheads="1"/>
            </p:cNvSpPr>
            <p:nvPr/>
          </p:nvSpPr>
          <p:spPr bwMode="auto">
            <a:xfrm>
              <a:off x="7901623" y="6298629"/>
              <a:ext cx="114300" cy="104775"/>
            </a:xfrm>
            <a:prstGeom prst="ellipse">
              <a:avLst/>
            </a:prstGeom>
            <a:solidFill>
              <a:srgbClr val="CCFFFF"/>
            </a:solidFill>
            <a:ln w="28575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1865"/>
            </a:p>
          </p:txBody>
        </p:sp>
        <p:sp>
          <p:nvSpPr>
            <p:cNvPr id="2" name="矩形 1"/>
            <p:cNvSpPr/>
            <p:nvPr/>
          </p:nvSpPr>
          <p:spPr>
            <a:xfrm>
              <a:off x="7995181" y="5374124"/>
              <a:ext cx="181928" cy="95313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865" b="1" i="1" dirty="0" smtClean="0">
                  <a:latin typeface="Times New Roman" panose="02020603050405020304" pitchFamily="18" charset="0"/>
                </a:rPr>
                <a:t>.</a:t>
              </a:r>
              <a:endParaRPr lang="en-US" altLang="zh-CN" sz="1865" b="1" i="1" dirty="0" smtClean="0">
                <a:latin typeface="Times New Roman" panose="02020603050405020304" pitchFamily="18" charset="0"/>
              </a:endParaRPr>
            </a:p>
            <a:p>
              <a:r>
                <a:rPr lang="en-US" altLang="zh-CN" sz="1865" b="1" i="1" dirty="0" smtClean="0">
                  <a:latin typeface="Times New Roman" panose="02020603050405020304" pitchFamily="18" charset="0"/>
                </a:rPr>
                <a:t>.</a:t>
              </a:r>
              <a:endParaRPr lang="en-US" altLang="zh-CN" sz="1865" b="1" i="1" dirty="0" smtClean="0">
                <a:latin typeface="Times New Roman" panose="02020603050405020304" pitchFamily="18" charset="0"/>
              </a:endParaRPr>
            </a:p>
            <a:p>
              <a:r>
                <a:rPr lang="en-US" altLang="zh-CN" sz="1865" b="1" i="1" dirty="0">
                  <a:latin typeface="Times New Roman" panose="02020603050405020304" pitchFamily="18" charset="0"/>
                </a:rPr>
                <a:t>.</a:t>
              </a:r>
              <a:endParaRPr lang="en-US" altLang="zh-CN" sz="1865" b="1" i="1" dirty="0">
                <a:latin typeface="Times New Roman" panose="02020603050405020304" pitchFamily="18" charset="0"/>
              </a:endParaRPr>
            </a:p>
          </p:txBody>
        </p:sp>
      </p:grpSp>
      <p:sp>
        <p:nvSpPr>
          <p:cNvPr id="105" name="Rectangle 33"/>
          <p:cNvSpPr>
            <a:spLocks noChangeArrowheads="1"/>
          </p:cNvSpPr>
          <p:nvPr/>
        </p:nvSpPr>
        <p:spPr bwMode="auto">
          <a:xfrm>
            <a:off x="4173855" y="2896870"/>
            <a:ext cx="575945" cy="25165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dirty="0" smtClean="0">
                <a:solidFill>
                  <a:schemeClr val="tx1"/>
                </a:solidFill>
                <a:latin typeface="Times New Roman" panose="02020603050405020304" pitchFamily="18" charset="0"/>
              </a:rPr>
              <a:t>0</a:t>
            </a:r>
            <a:endParaRPr lang="en-US" altLang="zh-CN" sz="2000" b="1" dirty="0" smtClean="0">
              <a:solidFill>
                <a:schemeClr val="tx1"/>
              </a:solidFill>
              <a:latin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000" b="1" i="1" dirty="0" smtClean="0">
                <a:solidFill>
                  <a:schemeClr val="tx1"/>
                </a:solidFill>
                <a:latin typeface="Times New Roman" panose="02020603050405020304" pitchFamily="18" charset="0"/>
              </a:rPr>
              <a:t>a</a:t>
            </a:r>
            <a:r>
              <a:rPr lang="en-US" altLang="zh-CN" sz="2000" b="1" dirty="0" smtClean="0">
                <a:solidFill>
                  <a:schemeClr val="tx1"/>
                </a:solidFill>
                <a:latin typeface="Times New Roman" panose="02020603050405020304" pitchFamily="18" charset="0"/>
              </a:rPr>
              <a:t> </a:t>
            </a:r>
            <a:endParaRPr lang="en-US" altLang="zh-CN" sz="2000" b="1" dirty="0" smtClean="0">
              <a:solidFill>
                <a:schemeClr val="tx1"/>
              </a:solidFill>
              <a:latin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000" b="1" i="1" dirty="0" smtClean="0">
                <a:solidFill>
                  <a:schemeClr val="tx1"/>
                </a:solidFill>
                <a:latin typeface="Times New Roman" panose="02020603050405020304" pitchFamily="18" charset="0"/>
              </a:rPr>
              <a:t>b</a:t>
            </a:r>
            <a:endParaRPr lang="en-US" altLang="zh-CN" sz="2000" b="1" i="1" dirty="0" smtClean="0">
              <a:solidFill>
                <a:schemeClr val="tx1"/>
              </a:solidFill>
              <a:latin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000" b="1" i="1" dirty="0" smtClean="0">
                <a:solidFill>
                  <a:schemeClr val="tx1"/>
                </a:solidFill>
                <a:latin typeface="Times New Roman" panose="02020603050405020304" pitchFamily="18" charset="0"/>
              </a:rPr>
              <a:t>c</a:t>
            </a:r>
            <a:endParaRPr lang="en-US" altLang="zh-CN" sz="2000" b="1" i="1" dirty="0" smtClean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173955" y="1951983"/>
            <a:ext cx="301625" cy="3784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865" b="1" dirty="0">
                <a:latin typeface="Times New Roman" panose="02020603050405020304" pitchFamily="18" charset="0"/>
              </a:rPr>
              <a:t>0</a:t>
            </a:r>
            <a:endParaRPr lang="zh-CN" altLang="en-US" sz="1865" dirty="0"/>
          </a:p>
        </p:txBody>
      </p:sp>
      <p:grpSp>
        <p:nvGrpSpPr>
          <p:cNvPr id="8" name="组合 7"/>
          <p:cNvGrpSpPr/>
          <p:nvPr/>
        </p:nvGrpSpPr>
        <p:grpSpPr>
          <a:xfrm>
            <a:off x="7320488" y="2704985"/>
            <a:ext cx="480679" cy="1487055"/>
            <a:chOff x="7998011" y="2257339"/>
            <a:chExt cx="360509" cy="1115291"/>
          </a:xfrm>
        </p:grpSpPr>
        <p:sp>
          <p:nvSpPr>
            <p:cNvPr id="56" name="Line 24"/>
            <p:cNvSpPr>
              <a:spLocks noChangeShapeType="1"/>
            </p:cNvSpPr>
            <p:nvPr/>
          </p:nvSpPr>
          <p:spPr bwMode="auto">
            <a:xfrm flipH="1" flipV="1">
              <a:off x="7998011" y="2257339"/>
              <a:ext cx="339725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/>
            <a:lstStyle/>
            <a:p>
              <a:endParaRPr lang="zh-CN" altLang="en-US" sz="1865"/>
            </a:p>
          </p:txBody>
        </p:sp>
        <p:sp>
          <p:nvSpPr>
            <p:cNvPr id="57" name="Line 24"/>
            <p:cNvSpPr>
              <a:spLocks noChangeShapeType="1"/>
            </p:cNvSpPr>
            <p:nvPr/>
          </p:nvSpPr>
          <p:spPr bwMode="auto">
            <a:xfrm flipH="1" flipV="1">
              <a:off x="8004938" y="2700685"/>
              <a:ext cx="339725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/>
            <a:lstStyle/>
            <a:p>
              <a:endParaRPr lang="zh-CN" altLang="en-US" sz="1865"/>
            </a:p>
          </p:txBody>
        </p:sp>
        <p:sp>
          <p:nvSpPr>
            <p:cNvPr id="69" name="Line 24"/>
            <p:cNvSpPr>
              <a:spLocks noChangeShapeType="1"/>
            </p:cNvSpPr>
            <p:nvPr/>
          </p:nvSpPr>
          <p:spPr bwMode="auto">
            <a:xfrm flipH="1" flipV="1">
              <a:off x="7998011" y="2922357"/>
              <a:ext cx="339725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/>
            <a:lstStyle/>
            <a:p>
              <a:endParaRPr lang="zh-CN" altLang="en-US" sz="1865"/>
            </a:p>
          </p:txBody>
        </p:sp>
        <p:sp>
          <p:nvSpPr>
            <p:cNvPr id="71" name="Line 24"/>
            <p:cNvSpPr>
              <a:spLocks noChangeShapeType="1"/>
            </p:cNvSpPr>
            <p:nvPr/>
          </p:nvSpPr>
          <p:spPr bwMode="auto">
            <a:xfrm flipH="1" flipV="1">
              <a:off x="8018795" y="3150958"/>
              <a:ext cx="339725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/>
            <a:lstStyle/>
            <a:p>
              <a:endParaRPr lang="zh-CN" altLang="en-US" sz="1865"/>
            </a:p>
          </p:txBody>
        </p:sp>
        <p:sp>
          <p:nvSpPr>
            <p:cNvPr id="73" name="Line 24"/>
            <p:cNvSpPr>
              <a:spLocks noChangeShapeType="1"/>
            </p:cNvSpPr>
            <p:nvPr/>
          </p:nvSpPr>
          <p:spPr bwMode="auto">
            <a:xfrm flipH="1" flipV="1">
              <a:off x="8011868" y="3372630"/>
              <a:ext cx="339725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/>
            <a:lstStyle/>
            <a:p>
              <a:endParaRPr lang="zh-CN" altLang="en-US" sz="1865"/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7601561" y="2692373"/>
            <a:ext cx="3379712" cy="1612757"/>
            <a:chOff x="5701171" y="2019280"/>
            <a:chExt cx="2534784" cy="1209568"/>
          </a:xfrm>
        </p:grpSpPr>
        <p:sp>
          <p:nvSpPr>
            <p:cNvPr id="75" name="Line 21"/>
            <p:cNvSpPr>
              <a:spLocks noChangeShapeType="1"/>
            </p:cNvSpPr>
            <p:nvPr/>
          </p:nvSpPr>
          <p:spPr bwMode="auto">
            <a:xfrm flipH="1">
              <a:off x="6081827" y="3034776"/>
              <a:ext cx="1039558" cy="119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/>
            <a:lstStyle/>
            <a:p>
              <a:endParaRPr lang="zh-CN" altLang="en-US" sz="1865"/>
            </a:p>
          </p:txBody>
        </p:sp>
        <p:sp>
          <p:nvSpPr>
            <p:cNvPr id="76" name="Line 23"/>
            <p:cNvSpPr>
              <a:spLocks noChangeShapeType="1"/>
            </p:cNvSpPr>
            <p:nvPr/>
          </p:nvSpPr>
          <p:spPr bwMode="auto">
            <a:xfrm flipH="1">
              <a:off x="5714861" y="2029995"/>
              <a:ext cx="1120775" cy="119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/>
            <a:lstStyle/>
            <a:p>
              <a:endParaRPr lang="zh-CN" altLang="en-US" sz="1865"/>
            </a:p>
          </p:txBody>
        </p:sp>
        <p:sp>
          <p:nvSpPr>
            <p:cNvPr id="77" name="Line 25"/>
            <p:cNvSpPr>
              <a:spLocks noChangeShapeType="1"/>
            </p:cNvSpPr>
            <p:nvPr/>
          </p:nvSpPr>
          <p:spPr bwMode="auto">
            <a:xfrm flipH="1" flipV="1">
              <a:off x="5701171" y="2473034"/>
              <a:ext cx="727365" cy="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/>
            <a:lstStyle/>
            <a:p>
              <a:endParaRPr lang="zh-CN" altLang="en-US" sz="1865"/>
            </a:p>
          </p:txBody>
        </p:sp>
        <p:sp>
          <p:nvSpPr>
            <p:cNvPr id="78" name="Line 26"/>
            <p:cNvSpPr>
              <a:spLocks noChangeShapeType="1"/>
            </p:cNvSpPr>
            <p:nvPr/>
          </p:nvSpPr>
          <p:spPr bwMode="auto">
            <a:xfrm flipH="1" flipV="1">
              <a:off x="5710094" y="2694472"/>
              <a:ext cx="394593" cy="239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/>
            <a:lstStyle/>
            <a:p>
              <a:endParaRPr lang="zh-CN" altLang="en-US" sz="1865"/>
            </a:p>
          </p:txBody>
        </p:sp>
        <p:sp>
          <p:nvSpPr>
            <p:cNvPr id="79" name="Line 28"/>
            <p:cNvSpPr>
              <a:spLocks noChangeShapeType="1"/>
            </p:cNvSpPr>
            <p:nvPr/>
          </p:nvSpPr>
          <p:spPr bwMode="auto">
            <a:xfrm flipH="1" flipV="1">
              <a:off x="5719623" y="3147129"/>
              <a:ext cx="139858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/>
            <a:lstStyle/>
            <a:p>
              <a:endParaRPr lang="zh-CN" altLang="en-US" sz="1865"/>
            </a:p>
          </p:txBody>
        </p:sp>
        <p:sp>
          <p:nvSpPr>
            <p:cNvPr id="80" name="Rectangle 34"/>
            <p:cNvSpPr>
              <a:spLocks noChangeArrowheads="1"/>
            </p:cNvSpPr>
            <p:nvPr/>
          </p:nvSpPr>
          <p:spPr bwMode="auto">
            <a:xfrm>
              <a:off x="7132498" y="2583529"/>
              <a:ext cx="542925" cy="645319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1865"/>
            </a:p>
          </p:txBody>
        </p:sp>
        <p:sp>
          <p:nvSpPr>
            <p:cNvPr id="82" name="Oval 35"/>
            <p:cNvSpPr>
              <a:spLocks noChangeArrowheads="1"/>
            </p:cNvSpPr>
            <p:nvPr/>
          </p:nvSpPr>
          <p:spPr bwMode="auto">
            <a:xfrm>
              <a:off x="7684948" y="2856399"/>
              <a:ext cx="94407" cy="101546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1865"/>
            </a:p>
          </p:txBody>
        </p:sp>
        <p:sp>
          <p:nvSpPr>
            <p:cNvPr id="83" name="Line 36"/>
            <p:cNvSpPr>
              <a:spLocks noChangeShapeType="1"/>
            </p:cNvSpPr>
            <p:nvPr/>
          </p:nvSpPr>
          <p:spPr bwMode="auto">
            <a:xfrm>
              <a:off x="7789723" y="2899262"/>
              <a:ext cx="390525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/>
            <a:lstStyle/>
            <a:p>
              <a:endParaRPr lang="zh-CN" altLang="en-US" sz="1865"/>
            </a:p>
          </p:txBody>
        </p:sp>
        <p:sp>
          <p:nvSpPr>
            <p:cNvPr id="106" name="Line 37"/>
            <p:cNvSpPr>
              <a:spLocks noChangeShapeType="1"/>
            </p:cNvSpPr>
            <p:nvPr/>
          </p:nvSpPr>
          <p:spPr bwMode="auto">
            <a:xfrm flipH="1">
              <a:off x="6827698" y="2702699"/>
              <a:ext cx="295275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/>
            <a:lstStyle/>
            <a:p>
              <a:endParaRPr lang="zh-CN" altLang="en-US" sz="1865"/>
            </a:p>
          </p:txBody>
        </p:sp>
        <p:sp>
          <p:nvSpPr>
            <p:cNvPr id="107" name="Line 38"/>
            <p:cNvSpPr>
              <a:spLocks noChangeShapeType="1"/>
            </p:cNvSpPr>
            <p:nvPr/>
          </p:nvSpPr>
          <p:spPr bwMode="auto">
            <a:xfrm flipH="1">
              <a:off x="6409487" y="2827714"/>
              <a:ext cx="72390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/>
            <a:lstStyle/>
            <a:p>
              <a:endParaRPr lang="zh-CN" altLang="en-US" sz="1865"/>
            </a:p>
          </p:txBody>
        </p:sp>
        <p:sp>
          <p:nvSpPr>
            <p:cNvPr id="108" name="Line 39"/>
            <p:cNvSpPr>
              <a:spLocks noChangeShapeType="1"/>
            </p:cNvSpPr>
            <p:nvPr/>
          </p:nvSpPr>
          <p:spPr bwMode="auto">
            <a:xfrm flipH="1" flipV="1">
              <a:off x="5841797" y="2921664"/>
              <a:ext cx="1292289" cy="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/>
            <a:lstStyle/>
            <a:p>
              <a:endParaRPr lang="zh-CN" altLang="en-US" sz="1865"/>
            </a:p>
          </p:txBody>
        </p:sp>
        <p:sp>
          <p:nvSpPr>
            <p:cNvPr id="109" name="Rectangle 40"/>
            <p:cNvSpPr>
              <a:spLocks noChangeArrowheads="1"/>
            </p:cNvSpPr>
            <p:nvPr/>
          </p:nvSpPr>
          <p:spPr bwMode="auto">
            <a:xfrm>
              <a:off x="7165836" y="2574350"/>
              <a:ext cx="307181" cy="31527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b">
              <a:spAutoFit/>
            </a:bodyPr>
            <a:lstStyle/>
            <a:p>
              <a:r>
                <a:rPr lang="en-US" altLang="zh-CN" sz="2135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&amp;</a:t>
              </a:r>
              <a:endParaRPr lang="en-US" altLang="zh-CN" sz="2135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10" name="Line 42"/>
            <p:cNvSpPr>
              <a:spLocks noChangeShapeType="1"/>
            </p:cNvSpPr>
            <p:nvPr/>
          </p:nvSpPr>
          <p:spPr bwMode="auto">
            <a:xfrm flipH="1" flipV="1">
              <a:off x="6089447" y="2701638"/>
              <a:ext cx="3810" cy="33147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/>
            <a:lstStyle/>
            <a:p>
              <a:endParaRPr lang="zh-CN" altLang="en-US" sz="1865"/>
            </a:p>
          </p:txBody>
        </p:sp>
        <p:sp>
          <p:nvSpPr>
            <p:cNvPr id="111" name="Line 43"/>
            <p:cNvSpPr>
              <a:spLocks noChangeShapeType="1"/>
            </p:cNvSpPr>
            <p:nvPr/>
          </p:nvSpPr>
          <p:spPr bwMode="auto">
            <a:xfrm flipH="1" flipV="1">
              <a:off x="6414681" y="2473036"/>
              <a:ext cx="1853" cy="36063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/>
            <a:lstStyle/>
            <a:p>
              <a:endParaRPr lang="zh-CN" altLang="en-US" sz="1865"/>
            </a:p>
          </p:txBody>
        </p:sp>
        <p:sp>
          <p:nvSpPr>
            <p:cNvPr id="112" name="Line 44"/>
            <p:cNvSpPr>
              <a:spLocks noChangeShapeType="1"/>
            </p:cNvSpPr>
            <p:nvPr/>
          </p:nvSpPr>
          <p:spPr bwMode="auto">
            <a:xfrm flipH="1" flipV="1">
              <a:off x="6829286" y="2019280"/>
              <a:ext cx="4763" cy="68699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/>
            <a:lstStyle/>
            <a:p>
              <a:endParaRPr lang="zh-CN" altLang="en-US" sz="1865"/>
            </a:p>
          </p:txBody>
        </p:sp>
        <p:sp>
          <p:nvSpPr>
            <p:cNvPr id="9" name="矩形 8"/>
            <p:cNvSpPr/>
            <p:nvPr/>
          </p:nvSpPr>
          <p:spPr>
            <a:xfrm>
              <a:off x="8022595" y="2553339"/>
              <a:ext cx="213360" cy="34528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4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</a:t>
              </a:r>
              <a:endParaRPr lang="zh-CN" altLang="en-US" sz="2400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42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" grpId="0" bldLvl="0" animBg="1"/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29851" y="404664"/>
            <a:ext cx="11285939" cy="1433372"/>
          </a:xfrm>
        </p:spPr>
        <p:txBody>
          <a:bodyPr>
            <a:normAutofit fontScale="92500"/>
          </a:bodyPr>
          <a:lstStyle/>
          <a:p>
            <a:pPr>
              <a:buNone/>
            </a:pPr>
            <a:r>
              <a:rPr lang="en-US" altLang="zh-CN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4. Consider the 3-variable function </a:t>
            </a:r>
            <a:r>
              <a:rPr lang="en-US" altLang="zh-CN" sz="32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3200" b="1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a,b,c</a:t>
            </a:r>
            <a:r>
              <a:rPr lang="en-US" altLang="zh-CN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 = </a:t>
            </a:r>
            <a:r>
              <a:rPr lang="en-US" altLang="zh-CN" sz="3200" b="1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bc</a:t>
            </a:r>
            <a:r>
              <a:rPr lang="en-US" altLang="zh-CN" sz="32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’+</a:t>
            </a:r>
            <a:r>
              <a:rPr lang="en-US" altLang="zh-CN" sz="3200" b="1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ab</a:t>
            </a:r>
            <a:r>
              <a:rPr lang="en-US" altLang="zh-CN" sz="32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’+</a:t>
            </a:r>
            <a:r>
              <a:rPr lang="en-US" altLang="zh-CN" sz="3200" b="1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abc</a:t>
            </a:r>
            <a:endParaRPr lang="zh-CN" altLang="zh-CN" sz="3200" b="1" i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buFont typeface="Wingdings" panose="05000000000000000000" pitchFamily="2" charset="2"/>
              <a:buNone/>
            </a:pPr>
            <a:r>
              <a:rPr lang="en-US" altLang="zh-CN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5) (15p) Implement the function using 1-of-4 multiplexer(use a, b as select inputs). </a:t>
            </a:r>
            <a:endParaRPr lang="zh-CN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6390" name="Object 6"/>
          <p:cNvGraphicFramePr>
            <a:graphicFrameLocks noChangeAspect="1"/>
          </p:cNvGraphicFramePr>
          <p:nvPr/>
        </p:nvGraphicFramePr>
        <p:xfrm>
          <a:off x="952464" y="2285992"/>
          <a:ext cx="2997200" cy="430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96" name="公式" r:id="rId1" imgW="1066165" imgH="203200" progId="Equation.3">
                  <p:embed/>
                </p:oleObj>
              </mc:Choice>
              <mc:Fallback>
                <p:oleObj name="公式" r:id="rId1" imgW="1066165" imgH="20320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52464" y="2285992"/>
                        <a:ext cx="2997200" cy="4302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459" name="Object 3"/>
          <p:cNvGraphicFramePr>
            <a:graphicFrameLocks noChangeAspect="1"/>
          </p:cNvGraphicFramePr>
          <p:nvPr/>
        </p:nvGraphicFramePr>
        <p:xfrm>
          <a:off x="1333467" y="2857496"/>
          <a:ext cx="5571067" cy="3762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97" name="公式" r:id="rId3" imgW="1981200" imgH="177800" progId="Equation.3">
                  <p:embed/>
                </p:oleObj>
              </mc:Choice>
              <mc:Fallback>
                <p:oleObj name="公式" r:id="rId3" imgW="1981200" imgH="17780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3467" y="2857496"/>
                        <a:ext cx="5571067" cy="37623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圆角矩形 5"/>
          <p:cNvSpPr/>
          <p:nvPr/>
        </p:nvSpPr>
        <p:spPr>
          <a:xfrm>
            <a:off x="1714469" y="2857496"/>
            <a:ext cx="571504" cy="35719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8" name="圆角矩形 7"/>
          <p:cNvSpPr/>
          <p:nvPr/>
        </p:nvSpPr>
        <p:spPr>
          <a:xfrm>
            <a:off x="2857477" y="2857496"/>
            <a:ext cx="571504" cy="357191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9" name="圆角矩形 8"/>
          <p:cNvSpPr/>
          <p:nvPr/>
        </p:nvSpPr>
        <p:spPr>
          <a:xfrm>
            <a:off x="4000485" y="2857496"/>
            <a:ext cx="571504" cy="357191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0" name="圆角矩形 9"/>
          <p:cNvSpPr/>
          <p:nvPr/>
        </p:nvSpPr>
        <p:spPr>
          <a:xfrm>
            <a:off x="5209309" y="2857496"/>
            <a:ext cx="341745" cy="357191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1" name="圆角矩形 10"/>
          <p:cNvSpPr/>
          <p:nvPr/>
        </p:nvSpPr>
        <p:spPr>
          <a:xfrm>
            <a:off x="6191251" y="2857496"/>
            <a:ext cx="348095" cy="357191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graphicFrame>
        <p:nvGraphicFramePr>
          <p:cNvPr id="19460" name="Object 4"/>
          <p:cNvGraphicFramePr>
            <a:graphicFrameLocks noChangeAspect="1"/>
          </p:cNvGraphicFramePr>
          <p:nvPr/>
        </p:nvGraphicFramePr>
        <p:xfrm>
          <a:off x="1333468" y="3429000"/>
          <a:ext cx="5321300" cy="484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98" name="公式" r:id="rId5" imgW="1892300" imgH="228600" progId="Equation.3">
                  <p:embed/>
                </p:oleObj>
              </mc:Choice>
              <mc:Fallback>
                <p:oleObj name="公式" r:id="rId5" imgW="1892300" imgH="228600" progId="Equation.3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3468" y="3429000"/>
                        <a:ext cx="5321300" cy="4841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矩形 13"/>
          <p:cNvSpPr/>
          <p:nvPr/>
        </p:nvSpPr>
        <p:spPr>
          <a:xfrm>
            <a:off x="952465" y="4478327"/>
            <a:ext cx="1097280" cy="5835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则，</a:t>
            </a:r>
            <a:r>
              <a:rPr lang="en-US" altLang="zh-CN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zh-CN" altLang="en-US" sz="3200" dirty="0"/>
          </a:p>
        </p:txBody>
      </p:sp>
      <p:graphicFrame>
        <p:nvGraphicFramePr>
          <p:cNvPr id="19461" name="Object 5"/>
          <p:cNvGraphicFramePr>
            <a:graphicFrameLocks noChangeAspect="1"/>
          </p:cNvGraphicFramePr>
          <p:nvPr/>
        </p:nvGraphicFramePr>
        <p:xfrm>
          <a:off x="1047716" y="4978392"/>
          <a:ext cx="5285316" cy="484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99" name="公式" r:id="rId7" imgW="1879600" imgH="228600" progId="Equation.3">
                  <p:embed/>
                </p:oleObj>
              </mc:Choice>
              <mc:Fallback>
                <p:oleObj name="公式" r:id="rId7" imgW="1879600" imgH="228600" progId="Equation.3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7716" y="4978392"/>
                        <a:ext cx="5285316" cy="4841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组合 1"/>
          <p:cNvGrpSpPr/>
          <p:nvPr/>
        </p:nvGrpSpPr>
        <p:grpSpPr>
          <a:xfrm>
            <a:off x="7703828" y="3392424"/>
            <a:ext cx="2769103" cy="2132880"/>
            <a:chOff x="5777870" y="3392424"/>
            <a:chExt cx="2076827" cy="2132880"/>
          </a:xfrm>
        </p:grpSpPr>
        <p:sp>
          <p:nvSpPr>
            <p:cNvPr id="17" name="Line 9"/>
            <p:cNvSpPr>
              <a:spLocks noChangeShapeType="1"/>
            </p:cNvSpPr>
            <p:nvPr/>
          </p:nvSpPr>
          <p:spPr bwMode="auto">
            <a:xfrm flipV="1">
              <a:off x="7406863" y="4169664"/>
              <a:ext cx="447834" cy="427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00"/>
            </a:p>
          </p:txBody>
        </p:sp>
        <p:sp>
          <p:nvSpPr>
            <p:cNvPr id="18" name="Line 10"/>
            <p:cNvSpPr>
              <a:spLocks noChangeShapeType="1"/>
            </p:cNvSpPr>
            <p:nvPr/>
          </p:nvSpPr>
          <p:spPr bwMode="auto">
            <a:xfrm>
              <a:off x="5777870" y="3866509"/>
              <a:ext cx="6223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00"/>
            </a:p>
          </p:txBody>
        </p:sp>
        <p:sp>
          <p:nvSpPr>
            <p:cNvPr id="19" name="Line 11"/>
            <p:cNvSpPr>
              <a:spLocks noChangeShapeType="1"/>
            </p:cNvSpPr>
            <p:nvPr/>
          </p:nvSpPr>
          <p:spPr bwMode="auto">
            <a:xfrm>
              <a:off x="5786682" y="4088262"/>
              <a:ext cx="6223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00"/>
            </a:p>
          </p:txBody>
        </p:sp>
        <p:sp>
          <p:nvSpPr>
            <p:cNvPr id="20" name="Line 12"/>
            <p:cNvSpPr>
              <a:spLocks noChangeShapeType="1"/>
            </p:cNvSpPr>
            <p:nvPr/>
          </p:nvSpPr>
          <p:spPr bwMode="auto">
            <a:xfrm>
              <a:off x="5800095" y="4316559"/>
              <a:ext cx="6223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00"/>
            </a:p>
          </p:txBody>
        </p:sp>
        <p:sp>
          <p:nvSpPr>
            <p:cNvPr id="21" name="Line 13"/>
            <p:cNvSpPr>
              <a:spLocks noChangeShapeType="1"/>
            </p:cNvSpPr>
            <p:nvPr/>
          </p:nvSpPr>
          <p:spPr bwMode="auto">
            <a:xfrm>
              <a:off x="5812795" y="4586589"/>
              <a:ext cx="55245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00"/>
            </a:p>
          </p:txBody>
        </p:sp>
        <p:sp>
          <p:nvSpPr>
            <p:cNvPr id="25" name="Line 17"/>
            <p:cNvSpPr>
              <a:spLocks noChangeShapeType="1"/>
            </p:cNvSpPr>
            <p:nvPr/>
          </p:nvSpPr>
          <p:spPr bwMode="auto">
            <a:xfrm>
              <a:off x="6914667" y="4812516"/>
              <a:ext cx="0" cy="7127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00"/>
            </a:p>
          </p:txBody>
        </p:sp>
        <p:sp>
          <p:nvSpPr>
            <p:cNvPr id="26" name="Oval 19"/>
            <p:cNvSpPr>
              <a:spLocks noChangeArrowheads="1"/>
            </p:cNvSpPr>
            <p:nvPr/>
          </p:nvSpPr>
          <p:spPr bwMode="auto">
            <a:xfrm>
              <a:off x="6415261" y="5091593"/>
              <a:ext cx="73025" cy="7143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1600"/>
            </a:p>
          </p:txBody>
        </p:sp>
        <p:sp>
          <p:nvSpPr>
            <p:cNvPr id="27" name="Line 20"/>
            <p:cNvSpPr>
              <a:spLocks noChangeShapeType="1"/>
            </p:cNvSpPr>
            <p:nvPr/>
          </p:nvSpPr>
          <p:spPr bwMode="auto">
            <a:xfrm>
              <a:off x="6440661" y="5147634"/>
              <a:ext cx="0" cy="3571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00"/>
            </a:p>
          </p:txBody>
        </p:sp>
        <p:sp>
          <p:nvSpPr>
            <p:cNvPr id="29" name="Line 22"/>
            <p:cNvSpPr>
              <a:spLocks noChangeShapeType="1"/>
            </p:cNvSpPr>
            <p:nvPr/>
          </p:nvSpPr>
          <p:spPr bwMode="auto">
            <a:xfrm>
              <a:off x="7184697" y="4802991"/>
              <a:ext cx="0" cy="7127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00"/>
            </a:p>
          </p:txBody>
        </p:sp>
        <p:sp>
          <p:nvSpPr>
            <p:cNvPr id="31" name="Rectangle 24"/>
            <p:cNvSpPr>
              <a:spLocks noChangeArrowheads="1"/>
            </p:cNvSpPr>
            <p:nvPr/>
          </p:nvSpPr>
          <p:spPr bwMode="auto">
            <a:xfrm>
              <a:off x="6175952" y="3392424"/>
              <a:ext cx="1247775" cy="1697512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1600"/>
            </a:p>
          </p:txBody>
        </p:sp>
        <p:sp>
          <p:nvSpPr>
            <p:cNvPr id="32" name="Rectangle 25"/>
            <p:cNvSpPr>
              <a:spLocks noChangeArrowheads="1"/>
            </p:cNvSpPr>
            <p:nvPr/>
          </p:nvSpPr>
          <p:spPr bwMode="auto">
            <a:xfrm>
              <a:off x="6571684" y="3423791"/>
              <a:ext cx="834956" cy="349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>
                <a:lnSpc>
                  <a:spcPct val="90000"/>
                </a:lnSpc>
                <a:spcBef>
                  <a:spcPct val="50000"/>
                </a:spcBef>
              </a:pPr>
              <a:r>
                <a:rPr lang="en-US" altLang="zh-CN" sz="1865" b="1" dirty="0" smtClean="0">
                  <a:solidFill>
                    <a:schemeClr val="tx1"/>
                  </a:solidFill>
                  <a:latin typeface="Times New Roman" panose="02020603050405020304" pitchFamily="18" charset="0"/>
                </a:rPr>
                <a:t>MUX</a:t>
              </a:r>
              <a:endParaRPr lang="en-US" altLang="zh-CN" sz="1865" b="1" dirty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3" name="Rectangle 26"/>
            <p:cNvSpPr>
              <a:spLocks noChangeArrowheads="1"/>
            </p:cNvSpPr>
            <p:nvPr/>
          </p:nvSpPr>
          <p:spPr bwMode="auto">
            <a:xfrm>
              <a:off x="6290881" y="4779888"/>
              <a:ext cx="1247224" cy="3371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r>
                <a:rPr lang="en-US" altLang="zh-CN" sz="1600" b="1" i="1" dirty="0">
                  <a:solidFill>
                    <a:schemeClr val="tx1"/>
                  </a:solidFill>
                  <a:latin typeface="Times New Roman" panose="02020603050405020304" pitchFamily="18" charset="0"/>
                </a:rPr>
                <a:t>G</a:t>
              </a:r>
              <a:r>
                <a:rPr lang="en-US" altLang="zh-CN" sz="1600" b="1" dirty="0">
                  <a:solidFill>
                    <a:schemeClr val="tx1"/>
                  </a:solidFill>
                  <a:latin typeface="Times New Roman" panose="02020603050405020304" pitchFamily="18" charset="0"/>
                </a:rPr>
                <a:t> </a:t>
              </a:r>
              <a:r>
                <a:rPr lang="en-US" altLang="zh-CN" sz="1600" b="1" dirty="0" smtClean="0">
                  <a:solidFill>
                    <a:schemeClr val="tx1"/>
                  </a:solidFill>
                  <a:latin typeface="Times New Roman" panose="02020603050405020304" pitchFamily="18" charset="0"/>
                </a:rPr>
                <a:t>         </a:t>
              </a:r>
              <a:r>
                <a:rPr lang="en-US" altLang="zh-CN" sz="1600" b="1" i="1" dirty="0" smtClean="0">
                  <a:solidFill>
                    <a:schemeClr val="tx1"/>
                  </a:solidFill>
                  <a:latin typeface="Times New Roman" panose="02020603050405020304" pitchFamily="18" charset="0"/>
                </a:rPr>
                <a:t>A</a:t>
              </a:r>
              <a:r>
                <a:rPr lang="en-US" altLang="zh-CN" sz="1600" b="1" baseline="-25000" dirty="0" smtClean="0">
                  <a:solidFill>
                    <a:schemeClr val="tx1"/>
                  </a:solidFill>
                  <a:latin typeface="Times New Roman" panose="02020603050405020304" pitchFamily="18" charset="0"/>
                </a:rPr>
                <a:t>1</a:t>
              </a:r>
              <a:r>
                <a:rPr lang="en-US" altLang="zh-CN" sz="1600" b="1" dirty="0" smtClean="0">
                  <a:solidFill>
                    <a:schemeClr val="tx1"/>
                  </a:solidFill>
                  <a:latin typeface="Times New Roman" panose="02020603050405020304" pitchFamily="18" charset="0"/>
                </a:rPr>
                <a:t>   </a:t>
              </a:r>
              <a:r>
                <a:rPr lang="en-US" altLang="zh-CN" sz="1600" b="1" i="1" dirty="0" smtClean="0">
                  <a:solidFill>
                    <a:schemeClr val="tx1"/>
                  </a:solidFill>
                  <a:latin typeface="Times New Roman" panose="02020603050405020304" pitchFamily="18" charset="0"/>
                </a:rPr>
                <a:t>A</a:t>
              </a:r>
              <a:r>
                <a:rPr lang="en-US" altLang="zh-CN" sz="1600" b="1" baseline="-25000" dirty="0" smtClean="0">
                  <a:solidFill>
                    <a:schemeClr val="tx1"/>
                  </a:solidFill>
                  <a:latin typeface="Times New Roman" panose="02020603050405020304" pitchFamily="18" charset="0"/>
                </a:rPr>
                <a:t>0</a:t>
              </a:r>
              <a:endParaRPr lang="en-US" altLang="zh-CN" sz="1600" b="1" baseline="-25000" dirty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4" name="Line 27"/>
            <p:cNvSpPr>
              <a:spLocks noChangeShapeType="1"/>
            </p:cNvSpPr>
            <p:nvPr/>
          </p:nvSpPr>
          <p:spPr bwMode="auto">
            <a:xfrm>
              <a:off x="6335886" y="5519109"/>
              <a:ext cx="20955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00"/>
            </a:p>
          </p:txBody>
        </p:sp>
        <p:sp>
          <p:nvSpPr>
            <p:cNvPr id="35" name="Rectangle 29"/>
            <p:cNvSpPr>
              <a:spLocks noChangeArrowheads="1"/>
            </p:cNvSpPr>
            <p:nvPr/>
          </p:nvSpPr>
          <p:spPr bwMode="auto">
            <a:xfrm>
              <a:off x="7144676" y="3999420"/>
              <a:ext cx="503238" cy="3371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>
              <a:spAutoFit/>
            </a:bodyPr>
            <a:lstStyle/>
            <a:p>
              <a:r>
                <a:rPr lang="en-US" altLang="zh-CN" sz="1600" b="1" i="1" dirty="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charset="-122"/>
                </a:rPr>
                <a:t>Y</a:t>
              </a:r>
              <a:endParaRPr lang="en-US" altLang="zh-CN" sz="1600" b="1" i="1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charset="-122"/>
              </a:endParaRPr>
            </a:p>
          </p:txBody>
        </p:sp>
        <p:sp>
          <p:nvSpPr>
            <p:cNvPr id="36" name="Rectangle 30"/>
            <p:cNvSpPr>
              <a:spLocks noChangeArrowheads="1"/>
            </p:cNvSpPr>
            <p:nvPr/>
          </p:nvSpPr>
          <p:spPr bwMode="auto">
            <a:xfrm>
              <a:off x="6195032" y="3689678"/>
              <a:ext cx="544513" cy="10763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b">
              <a:spAutoFit/>
            </a:bodyPr>
            <a:lstStyle/>
            <a:p>
              <a:r>
                <a:rPr lang="en-US" altLang="zh-CN" sz="1600" b="1" i="1" dirty="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charset="-122"/>
                </a:rPr>
                <a:t>D</a:t>
              </a:r>
              <a:r>
                <a:rPr lang="en-US" altLang="zh-CN" sz="1600" b="1" baseline="-25000" dirty="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charset="-122"/>
                </a:rPr>
                <a:t>0</a:t>
              </a:r>
              <a:endParaRPr lang="en-US" altLang="zh-CN" sz="1600" b="1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charset="-122"/>
              </a:endParaRPr>
            </a:p>
            <a:p>
              <a:r>
                <a:rPr lang="en-US" altLang="zh-CN" sz="1600" b="1" i="1" dirty="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charset="-122"/>
                </a:rPr>
                <a:t>D</a:t>
              </a:r>
              <a:r>
                <a:rPr lang="en-US" altLang="zh-CN" sz="1600" b="1" baseline="-25000" dirty="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charset="-122"/>
                </a:rPr>
                <a:t>1</a:t>
              </a:r>
              <a:r>
                <a:rPr lang="en-US" altLang="zh-CN" sz="1600" b="1" i="1" dirty="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charset="-122"/>
                </a:rPr>
                <a:t>  </a:t>
              </a:r>
              <a:endParaRPr lang="en-US" altLang="zh-CN" sz="1600" b="1" i="1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charset="-122"/>
              </a:endParaRPr>
            </a:p>
            <a:p>
              <a:r>
                <a:rPr lang="en-US" altLang="zh-CN" sz="1600" b="1" i="1" dirty="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charset="-122"/>
                </a:rPr>
                <a:t>D</a:t>
              </a:r>
              <a:r>
                <a:rPr lang="en-US" altLang="zh-CN" sz="1600" b="1" baseline="-25000" dirty="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charset="-122"/>
                </a:rPr>
                <a:t>2</a:t>
              </a:r>
              <a:endParaRPr lang="en-US" altLang="zh-CN" sz="1600" b="1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charset="-122"/>
              </a:endParaRPr>
            </a:p>
            <a:p>
              <a:r>
                <a:rPr lang="en-US" altLang="zh-CN" sz="1600" b="1" i="1" dirty="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charset="-122"/>
                </a:rPr>
                <a:t>D</a:t>
              </a:r>
              <a:r>
                <a:rPr lang="en-US" altLang="zh-CN" sz="1600" b="1" baseline="-25000" dirty="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charset="-122"/>
                </a:rPr>
                <a:t>3</a:t>
              </a:r>
              <a:r>
                <a:rPr lang="en-US" altLang="zh-CN" sz="1600" b="1" i="1" dirty="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charset="-122"/>
                </a:rPr>
                <a:t> </a:t>
              </a:r>
              <a:endParaRPr lang="en-US" altLang="zh-CN" sz="1600" b="1" i="1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charset="-122"/>
              </a:endParaRPr>
            </a:p>
          </p:txBody>
        </p:sp>
      </p:grpSp>
      <p:sp>
        <p:nvSpPr>
          <p:cNvPr id="37" name="Text Box 28"/>
          <p:cNvSpPr txBox="1">
            <a:spLocks noChangeArrowheads="1"/>
          </p:cNvSpPr>
          <p:nvPr/>
        </p:nvSpPr>
        <p:spPr bwMode="auto">
          <a:xfrm>
            <a:off x="10117095" y="3732651"/>
            <a:ext cx="1224051" cy="4203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135" b="1" i="1" dirty="0" smtClean="0">
                <a:solidFill>
                  <a:schemeClr val="tx1"/>
                </a:solidFill>
                <a:latin typeface="Times New Roman" panose="02020603050405020304" pitchFamily="18" charset="0"/>
              </a:rPr>
              <a:t>f</a:t>
            </a:r>
            <a:r>
              <a:rPr lang="en-US" altLang="zh-CN" sz="2135" b="1" dirty="0" smtClean="0">
                <a:solidFill>
                  <a:schemeClr val="tx1"/>
                </a:solidFill>
                <a:latin typeface="Times New Roman" panose="02020603050405020304" pitchFamily="18" charset="0"/>
              </a:rPr>
              <a:t>(</a:t>
            </a:r>
            <a:r>
              <a:rPr lang="en-US" altLang="zh-CN" sz="2135" b="1" i="1" dirty="0" err="1" smtClean="0">
                <a:solidFill>
                  <a:schemeClr val="tx1"/>
                </a:solidFill>
                <a:latin typeface="Times New Roman" panose="02020603050405020304" pitchFamily="18" charset="0"/>
              </a:rPr>
              <a:t>a,b,c</a:t>
            </a:r>
            <a:r>
              <a:rPr lang="en-US" altLang="zh-CN" sz="2135" b="1" dirty="0" smtClean="0">
                <a:solidFill>
                  <a:schemeClr val="tx1"/>
                </a:solidFill>
                <a:latin typeface="Times New Roman" panose="02020603050405020304" pitchFamily="18" charset="0"/>
              </a:rPr>
              <a:t>)</a:t>
            </a:r>
            <a:endParaRPr lang="en-US" altLang="zh-CN" sz="2135" b="1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38" name="Text Box 22"/>
          <p:cNvSpPr txBox="1">
            <a:spLocks noChangeArrowheads="1"/>
          </p:cNvSpPr>
          <p:nvPr/>
        </p:nvSpPr>
        <p:spPr bwMode="auto">
          <a:xfrm>
            <a:off x="9054880" y="5535363"/>
            <a:ext cx="813620" cy="3213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70000"/>
              </a:lnSpc>
              <a:spcBef>
                <a:spcPct val="50000"/>
              </a:spcBef>
            </a:pPr>
            <a:r>
              <a:rPr lang="en-US" altLang="zh-CN" sz="2135" b="1" i="1" dirty="0">
                <a:latin typeface="Times New Roman" panose="02020603050405020304" pitchFamily="18" charset="0"/>
              </a:rPr>
              <a:t>a</a:t>
            </a:r>
            <a:r>
              <a:rPr lang="en-US" altLang="zh-CN" sz="2135" b="1" i="1" dirty="0" smtClean="0">
                <a:solidFill>
                  <a:schemeClr val="tx1"/>
                </a:solidFill>
                <a:latin typeface="Times New Roman" panose="02020603050405020304" pitchFamily="18" charset="0"/>
              </a:rPr>
              <a:t>   b</a:t>
            </a:r>
            <a:endParaRPr lang="en-US" altLang="zh-CN" sz="2135" b="1" i="1" baseline="-25000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39" name="Rectangle 10"/>
          <p:cNvSpPr>
            <a:spLocks noChangeArrowheads="1"/>
          </p:cNvSpPr>
          <p:nvPr/>
        </p:nvSpPr>
        <p:spPr bwMode="auto">
          <a:xfrm>
            <a:off x="7370252" y="3750589"/>
            <a:ext cx="596900" cy="9531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</a:rPr>
              <a:t>0</a:t>
            </a:r>
            <a:endParaRPr lang="en-US" altLang="zh-CN" sz="1600" b="1" baseline="-25000" dirty="0">
              <a:solidFill>
                <a:schemeClr val="tx1"/>
              </a:solidFill>
              <a:latin typeface="Times New Roman" panose="02020603050405020304" pitchFamily="18" charset="0"/>
            </a:endParaRPr>
          </a:p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altLang="zh-CN" sz="1600" b="1" i="1" dirty="0" smtClean="0">
                <a:solidFill>
                  <a:schemeClr val="tx1"/>
                </a:solidFill>
                <a:latin typeface="Times New Roman" panose="02020603050405020304" pitchFamily="18" charset="0"/>
              </a:rPr>
              <a:t>c’</a:t>
            </a:r>
            <a:r>
              <a:rPr lang="en-US" altLang="zh-CN" sz="1600" b="1" baseline="-25000" dirty="0" smtClean="0">
                <a:solidFill>
                  <a:schemeClr val="tx1"/>
                </a:solidFill>
                <a:latin typeface="Times New Roman" panose="02020603050405020304" pitchFamily="18" charset="0"/>
              </a:rPr>
              <a:t>  </a:t>
            </a:r>
            <a:endParaRPr lang="en-US" altLang="zh-CN" sz="1600" b="1" baseline="-25000" dirty="0">
              <a:solidFill>
                <a:schemeClr val="tx1"/>
              </a:solidFill>
              <a:latin typeface="Times New Roman" panose="02020603050405020304" pitchFamily="18" charset="0"/>
            </a:endParaRPr>
          </a:p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</a:rPr>
              <a:t>1</a:t>
            </a:r>
            <a:r>
              <a:rPr lang="en-US" altLang="zh-CN" sz="1600" b="1" baseline="-25000" dirty="0" smtClean="0">
                <a:solidFill>
                  <a:schemeClr val="tx1"/>
                </a:solidFill>
                <a:latin typeface="Times New Roman" panose="02020603050405020304" pitchFamily="18" charset="0"/>
              </a:rPr>
              <a:t> </a:t>
            </a:r>
            <a:endParaRPr lang="en-US" altLang="zh-CN" sz="1600" b="1" baseline="-25000" dirty="0">
              <a:solidFill>
                <a:schemeClr val="tx1"/>
              </a:solidFill>
              <a:latin typeface="Times New Roman" panose="02020603050405020304" pitchFamily="18" charset="0"/>
            </a:endParaRPr>
          </a:p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altLang="zh-CN" sz="1600" b="1" dirty="0">
                <a:solidFill>
                  <a:schemeClr val="tx1"/>
                </a:solidFill>
                <a:latin typeface="Times New Roman" panose="02020603050405020304" pitchFamily="18" charset="0"/>
              </a:rPr>
              <a:t>1</a:t>
            </a:r>
            <a:endParaRPr lang="en-US" altLang="zh-CN" sz="1600" b="1" baseline="-25000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/>
        </p:nvGraphicFramePr>
        <p:xfrm>
          <a:off x="1318491" y="3965287"/>
          <a:ext cx="2857500" cy="4847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00" name="公式" r:id="rId9" imgW="24384000" imgH="5486400" progId="Equation.3">
                  <p:embed/>
                </p:oleObj>
              </mc:Choice>
              <mc:Fallback>
                <p:oleObj name="公式" r:id="rId9" imgW="24384000" imgH="54864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18491" y="3965287"/>
                        <a:ext cx="2857500" cy="48471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000"/>
                                        <p:tgtEl>
                                          <p:spTgt spid="19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1000"/>
                                        <p:tgtEl>
                                          <p:spTgt spid="194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8" grpId="0" bldLvl="0" animBg="1"/>
      <p:bldP spid="9" grpId="0" bldLvl="0" animBg="1"/>
      <p:bldP spid="10" grpId="0" bldLvl="0" animBg="1"/>
      <p:bldP spid="11" grpId="0" bldLvl="0" animBg="1"/>
      <p:bldP spid="14" grpId="0"/>
      <p:bldP spid="37" grpId="0" bldLvl="0" animBg="1"/>
      <p:bldP spid="38" grpId="0" bldLvl="0" animBg="1"/>
      <p:bldP spid="39" grpId="0" bldLvl="0" animBg="1" autoUpdateAnimBg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966831" y="784181"/>
            <a:ext cx="609460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8. There are 2 control signals: C1 and C2</a:t>
            </a:r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design a circuit using a 74LS151 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data selector</a:t>
            </a:r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.</a:t>
            </a:r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03782" y="1664428"/>
            <a:ext cx="2733675" cy="131445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5613067" y="1430512"/>
            <a:ext cx="1693743" cy="2620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 txBox="1"/>
          <p:nvPr/>
        </p:nvSpPr>
        <p:spPr>
          <a:xfrm>
            <a:off x="241300" y="370840"/>
            <a:ext cx="11751733" cy="1810173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altLang="zh-CN" sz="2665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5. </a:t>
            </a:r>
            <a:r>
              <a:rPr lang="en-US" altLang="zh-CN" sz="2665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There are 2 </a:t>
            </a:r>
            <a:r>
              <a:rPr lang="en-US" altLang="zh-CN" sz="2665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contral</a:t>
            </a:r>
            <a:r>
              <a:rPr lang="en-US" altLang="zh-CN" sz="2665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signals: </a:t>
            </a:r>
            <a:r>
              <a:rPr lang="en-US" altLang="zh-CN" sz="2665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CN" sz="2665" b="1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665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altLang="zh-CN" sz="2665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CN" sz="2665" b="1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zh-CN" sz="2665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2665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design </a:t>
            </a:r>
            <a:r>
              <a:rPr lang="en-US" altLang="zh-CN" sz="2665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circuit using an 1-of-8 MUX. </a:t>
            </a:r>
            <a:endParaRPr lang="en-US" altLang="zh-CN" sz="2665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2665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1) </a:t>
            </a:r>
            <a:r>
              <a:rPr lang="en-US" altLang="zh-CN" sz="2665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</a:t>
            </a:r>
            <a:r>
              <a:rPr lang="zh-CN" altLang="zh-CN" sz="2665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2665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</a:t>
            </a:r>
            <a:r>
              <a:rPr lang="zh-CN" altLang="zh-CN" sz="2665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；</a:t>
            </a:r>
            <a:r>
              <a:rPr lang="en-US" altLang="zh-CN" sz="2665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2)                </a:t>
            </a:r>
            <a:r>
              <a:rPr lang="zh-CN" altLang="zh-CN" sz="2665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2665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zh-CN" altLang="zh-CN" sz="2665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；</a:t>
            </a:r>
            <a:endParaRPr lang="en-US" altLang="zh-CN" sz="2665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2665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3)  </a:t>
            </a:r>
            <a:r>
              <a:rPr lang="en-US" altLang="zh-CN" sz="2665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</a:t>
            </a:r>
            <a:r>
              <a:rPr lang="zh-CN" altLang="zh-CN" sz="2665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2665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</a:t>
            </a:r>
            <a:r>
              <a:rPr lang="zh-CN" altLang="zh-CN" sz="2665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；</a:t>
            </a:r>
            <a:r>
              <a:rPr lang="en-US" altLang="zh-CN" sz="2665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4)                </a:t>
            </a:r>
            <a:r>
              <a:rPr lang="zh-CN" altLang="zh-CN" sz="2665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2665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zh-CN" altLang="zh-CN" sz="2665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en-US" altLang="zh-CN" sz="2665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/>
        </p:nvGraphicFramePr>
        <p:xfrm>
          <a:off x="802795" y="891888"/>
          <a:ext cx="1337528" cy="421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81" name="公式" r:id="rId1" imgW="16459200" imgH="5181600" progId="Equation.3">
                  <p:embed/>
                </p:oleObj>
              </mc:Choice>
              <mc:Fallback>
                <p:oleObj name="公式" r:id="rId1" imgW="16459200" imgH="5181600" progId="Equation.3">
                  <p:embed/>
                  <p:pic>
                    <p:nvPicPr>
                      <p:cNvPr id="0" name="图片 3278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2795" y="891888"/>
                        <a:ext cx="1337528" cy="4215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/>
        </p:nvGraphicFramePr>
        <p:xfrm>
          <a:off x="2261756" y="916517"/>
          <a:ext cx="1409700" cy="3534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82" name="公式" r:id="rId3" imgW="17068800" imgH="4267200" progId="Equation.3">
                  <p:embed/>
                </p:oleObj>
              </mc:Choice>
              <mc:Fallback>
                <p:oleObj name="公式" r:id="rId3" imgW="17068800" imgH="4267200" progId="Equation.3">
                  <p:embed/>
                  <p:pic>
                    <p:nvPicPr>
                      <p:cNvPr id="0" name="图片 3278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61756" y="916517"/>
                        <a:ext cx="1409700" cy="35348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/>
        </p:nvGraphicFramePr>
        <p:xfrm>
          <a:off x="5583532" y="874185"/>
          <a:ext cx="1292899" cy="4309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83" name="公式" r:id="rId5" imgW="15544800" imgH="5181600" progId="Equation.3">
                  <p:embed/>
                </p:oleObj>
              </mc:Choice>
              <mc:Fallback>
                <p:oleObj name="公式" r:id="rId5" imgW="15544800" imgH="5181600" progId="Equation.3">
                  <p:embed/>
                  <p:pic>
                    <p:nvPicPr>
                      <p:cNvPr id="0" name="图片 3278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83532" y="874185"/>
                        <a:ext cx="1292899" cy="43096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/>
        </p:nvGraphicFramePr>
        <p:xfrm>
          <a:off x="845128" y="1344855"/>
          <a:ext cx="1264613" cy="421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84" name="公式" r:id="rId7" imgW="15544800" imgH="5181600" progId="Equation.3">
                  <p:embed/>
                </p:oleObj>
              </mc:Choice>
              <mc:Fallback>
                <p:oleObj name="公式" r:id="rId7" imgW="15544800" imgH="5181600" progId="Equation.3">
                  <p:embed/>
                  <p:pic>
                    <p:nvPicPr>
                      <p:cNvPr id="0" name="图片 3278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5128" y="1344855"/>
                        <a:ext cx="1264613" cy="4215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/>
        </p:nvGraphicFramePr>
        <p:xfrm>
          <a:off x="7083667" y="835505"/>
          <a:ext cx="1136271" cy="4227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85" name="公式" r:id="rId9" imgW="13106400" imgH="4876800" progId="Equation.3">
                  <p:embed/>
                </p:oleObj>
              </mc:Choice>
              <mc:Fallback>
                <p:oleObj name="公式" r:id="rId9" imgW="13106400" imgH="4876800" progId="Equation.3">
                  <p:embed/>
                  <p:pic>
                    <p:nvPicPr>
                      <p:cNvPr id="0" name="图片 3278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83667" y="835505"/>
                        <a:ext cx="1136271" cy="42279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/>
        </p:nvGraphicFramePr>
        <p:xfrm>
          <a:off x="2260600" y="1278467"/>
          <a:ext cx="1418167" cy="4212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86" name="公式" r:id="rId11" imgW="16459200" imgH="4876800" progId="Equation.3">
                  <p:embed/>
                </p:oleObj>
              </mc:Choice>
              <mc:Fallback>
                <p:oleObj name="公式" r:id="rId11" imgW="16459200" imgH="4876800" progId="Equation.3">
                  <p:embed/>
                  <p:pic>
                    <p:nvPicPr>
                      <p:cNvPr id="0" name="图片 3278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60600" y="1278467"/>
                        <a:ext cx="1418167" cy="42121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/>
          <p:cNvGraphicFramePr>
            <a:graphicFrameLocks noChangeAspect="1"/>
          </p:cNvGraphicFramePr>
          <p:nvPr/>
        </p:nvGraphicFramePr>
        <p:xfrm>
          <a:off x="5591999" y="1335619"/>
          <a:ext cx="1292899" cy="4309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87" name="公式" r:id="rId13" imgW="15544800" imgH="5181600" progId="Equation.3">
                  <p:embed/>
                </p:oleObj>
              </mc:Choice>
              <mc:Fallback>
                <p:oleObj name="公式" r:id="rId13" imgW="15544800" imgH="5181600" progId="Equation.3">
                  <p:embed/>
                  <p:pic>
                    <p:nvPicPr>
                      <p:cNvPr id="0" name="图片 3278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91999" y="1335619"/>
                        <a:ext cx="1292899" cy="43096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/>
          <p:cNvGraphicFramePr>
            <a:graphicFrameLocks noChangeAspect="1"/>
          </p:cNvGraphicFramePr>
          <p:nvPr/>
        </p:nvGraphicFramePr>
        <p:xfrm>
          <a:off x="7052733" y="1333500"/>
          <a:ext cx="1168400" cy="3534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88" name="公式" r:id="rId15" imgW="13106400" imgH="3962400" progId="Equation.3">
                  <p:embed/>
                </p:oleObj>
              </mc:Choice>
              <mc:Fallback>
                <p:oleObj name="公式" r:id="rId15" imgW="13106400" imgH="3962400" progId="Equation.3">
                  <p:embed/>
                  <p:pic>
                    <p:nvPicPr>
                      <p:cNvPr id="0" name="图片 3278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52733" y="1333500"/>
                        <a:ext cx="1168400" cy="35348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表格 1"/>
          <p:cNvGraphicFramePr>
            <a:graphicFrameLocks noGrp="1"/>
          </p:cNvGraphicFramePr>
          <p:nvPr/>
        </p:nvGraphicFramePr>
        <p:xfrm>
          <a:off x="406403" y="1966572"/>
          <a:ext cx="2171700" cy="49688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900"/>
                <a:gridCol w="723900"/>
                <a:gridCol w="723900"/>
              </a:tblGrid>
              <a:tr h="57975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i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altLang="zh-CN" sz="1600" b="1" baseline="-25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US" altLang="zh-CN" sz="1600" b="1" i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altLang="zh-CN" sz="1600" b="1" kern="1200" baseline="-25000" dirty="0" smtClean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sz="1600" b="1" kern="1200" baseline="-25000" dirty="0">
                        <a:solidFill>
                          <a:schemeClr val="lt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i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AB</a:t>
                      </a:r>
                      <a:endParaRPr lang="zh-CN" altLang="en-US" sz="1600" b="1" i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i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</a:t>
                      </a:r>
                      <a:endParaRPr lang="zh-CN" altLang="en-US" sz="1600" b="1" i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1920" marR="121920" marT="60960" marB="60960"/>
                </a:tc>
              </a:tr>
              <a:tr h="109728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0 0</a:t>
                      </a:r>
                      <a:endParaRPr lang="en-US" altLang="zh-CN" sz="1600" b="1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0 0</a:t>
                      </a:r>
                      <a:endParaRPr lang="zh-CN" altLang="en-US" sz="1600" b="1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0 0</a:t>
                      </a:r>
                      <a:endParaRPr lang="zh-CN" altLang="en-US" sz="1600" b="1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0 0</a:t>
                      </a:r>
                      <a:endParaRPr lang="zh-CN" altLang="en-US" sz="16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0 0</a:t>
                      </a:r>
                      <a:endParaRPr lang="en-US" altLang="zh-CN" sz="1600" b="1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en-US" altLang="zh-CN" sz="16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0 1</a:t>
                      </a:r>
                      <a:endParaRPr lang="en-US" altLang="zh-CN" sz="1600" b="1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en-US" altLang="zh-CN" sz="16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1 0</a:t>
                      </a:r>
                      <a:endParaRPr lang="en-US" altLang="zh-CN" sz="1600" b="1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en-US" altLang="zh-CN" sz="16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1 1</a:t>
                      </a:r>
                      <a:endParaRPr lang="zh-CN" altLang="en-US" sz="16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i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altLang="zh-CN" sz="1600" b="1" i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en-US" altLang="zh-CN" sz="1600" b="1" i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altLang="zh-CN" sz="1600" b="1" i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en-US" altLang="zh-CN" sz="1600" b="1" i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altLang="zh-CN" sz="1600" b="1" i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en-US" altLang="zh-CN" sz="1600" b="1" i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altLang="zh-CN" sz="1600" b="1" i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1920" marR="121920" marT="60960" marB="60960" anchor="ctr"/>
                </a:tc>
              </a:tr>
              <a:tr h="109728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0 1</a:t>
                      </a:r>
                      <a:endParaRPr lang="en-US" altLang="zh-CN" sz="1600" b="1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0 1</a:t>
                      </a:r>
                      <a:endParaRPr lang="zh-CN" altLang="en-US" sz="1600" b="1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0 1</a:t>
                      </a:r>
                      <a:endParaRPr lang="zh-CN" altLang="en-US" sz="1600" b="1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0 1</a:t>
                      </a:r>
                      <a:endParaRPr lang="zh-CN" altLang="en-US" sz="1600" b="1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0 0</a:t>
                      </a:r>
                      <a:endParaRPr lang="en-US" altLang="zh-CN" sz="1600" b="1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en-US" altLang="zh-CN" sz="16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0 1</a:t>
                      </a:r>
                      <a:endParaRPr lang="en-US" altLang="zh-CN" sz="1600" b="1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en-US" altLang="zh-CN" sz="16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1 0</a:t>
                      </a:r>
                      <a:endParaRPr lang="en-US" altLang="zh-CN" sz="1600" b="1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en-US" altLang="zh-CN" sz="16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1 1</a:t>
                      </a:r>
                      <a:endParaRPr lang="zh-CN" altLang="en-US" sz="16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i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altLang="zh-CN" sz="1600" b="1" i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en-US" altLang="zh-CN" sz="1600" b="1" i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altLang="zh-CN" sz="1600" b="1" i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en-US" altLang="zh-CN" sz="1600" b="1" i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altLang="zh-CN" sz="1600" b="1" i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en-US" altLang="zh-CN" sz="1600" b="1" i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altLang="zh-CN" sz="1600" b="1" i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1920" marR="121920" marT="60960" marB="60960" anchor="ctr"/>
                </a:tc>
              </a:tr>
              <a:tr h="109728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1 0</a:t>
                      </a:r>
                      <a:endParaRPr lang="en-US" altLang="zh-CN" sz="1600" b="1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1 0</a:t>
                      </a:r>
                      <a:endParaRPr lang="zh-CN" altLang="en-US" sz="1600" b="1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1 0</a:t>
                      </a:r>
                      <a:endParaRPr lang="zh-CN" altLang="en-US" sz="1600" b="1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1 0</a:t>
                      </a:r>
                      <a:endParaRPr lang="zh-CN" altLang="en-US" sz="1600" b="1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0 0</a:t>
                      </a:r>
                      <a:endParaRPr lang="en-US" altLang="zh-CN" sz="1600" b="1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en-US" altLang="zh-CN" sz="16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0 1</a:t>
                      </a:r>
                      <a:endParaRPr lang="en-US" altLang="zh-CN" sz="1600" b="1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en-US" altLang="zh-CN" sz="16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1 0</a:t>
                      </a:r>
                      <a:endParaRPr lang="en-US" altLang="zh-CN" sz="1600" b="1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en-US" altLang="zh-CN" sz="16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1 1</a:t>
                      </a:r>
                      <a:endParaRPr lang="zh-CN" altLang="en-US" sz="16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i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altLang="zh-CN" sz="1600" b="1" i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en-US" altLang="zh-CN" sz="1600" b="1" i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altLang="zh-CN" sz="1600" b="1" i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en-US" altLang="zh-CN" sz="1600" b="1" i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altLang="zh-CN" sz="1600" b="1" i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en-US" altLang="zh-CN" sz="1600" b="1" i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altLang="zh-CN" sz="1600" b="1" i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1920" marR="121920" marT="60960" marB="60960" anchor="ctr"/>
                </a:tc>
              </a:tr>
              <a:tr h="109728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1 1</a:t>
                      </a:r>
                      <a:endParaRPr lang="en-US" altLang="zh-CN" sz="1600" b="1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1 1</a:t>
                      </a:r>
                      <a:endParaRPr lang="zh-CN" altLang="en-US" sz="1600" b="1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1 1</a:t>
                      </a:r>
                      <a:endParaRPr lang="zh-CN" altLang="en-US" sz="1600" b="1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1 1</a:t>
                      </a:r>
                      <a:endParaRPr lang="zh-CN" altLang="en-US" sz="1600" b="1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0 0</a:t>
                      </a:r>
                      <a:endParaRPr lang="en-US" altLang="zh-CN" sz="1600" b="1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en-US" altLang="zh-CN" sz="16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0 1</a:t>
                      </a:r>
                      <a:endParaRPr lang="en-US" altLang="zh-CN" sz="1600" b="1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en-US" altLang="zh-CN" sz="16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1 0</a:t>
                      </a:r>
                      <a:endParaRPr lang="en-US" altLang="zh-CN" sz="1600" b="1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en-US" altLang="zh-CN" sz="16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1 1</a:t>
                      </a:r>
                      <a:endParaRPr lang="zh-CN" altLang="en-US" sz="16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i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altLang="zh-CN" sz="1600" b="1" i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en-US" altLang="zh-CN" sz="1600" b="1" i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altLang="zh-CN" sz="1600" b="1" i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en-US" altLang="zh-CN" sz="1600" b="1" i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altLang="zh-CN" sz="1600" b="1" i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en-US" altLang="zh-CN" sz="1600" b="1" i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altLang="zh-CN" sz="1600" b="1" i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1920" marR="121920" marT="60960" marB="60960" anchor="ctr"/>
                </a:tc>
              </a:tr>
            </a:tbl>
          </a:graphicData>
        </a:graphic>
      </p:graphicFrame>
      <p:grpSp>
        <p:nvGrpSpPr>
          <p:cNvPr id="19" name="Group 7"/>
          <p:cNvGrpSpPr/>
          <p:nvPr/>
        </p:nvGrpSpPr>
        <p:grpSpPr bwMode="auto">
          <a:xfrm>
            <a:off x="8207257" y="2046719"/>
            <a:ext cx="3695700" cy="4317997"/>
            <a:chOff x="3906" y="1163"/>
            <a:chExt cx="1746" cy="2720"/>
          </a:xfrm>
        </p:grpSpPr>
        <p:sp>
          <p:nvSpPr>
            <p:cNvPr id="20" name="Line 8"/>
            <p:cNvSpPr>
              <a:spLocks noChangeShapeType="1"/>
            </p:cNvSpPr>
            <p:nvPr/>
          </p:nvSpPr>
          <p:spPr bwMode="auto">
            <a:xfrm>
              <a:off x="3907" y="3001"/>
              <a:ext cx="38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65"/>
            </a:p>
          </p:txBody>
        </p:sp>
        <p:sp>
          <p:nvSpPr>
            <p:cNvPr id="21" name="Line 9"/>
            <p:cNvSpPr>
              <a:spLocks noChangeShapeType="1"/>
            </p:cNvSpPr>
            <p:nvPr/>
          </p:nvSpPr>
          <p:spPr bwMode="auto">
            <a:xfrm>
              <a:off x="4975" y="2406"/>
              <a:ext cx="52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65"/>
            </a:p>
          </p:txBody>
        </p:sp>
        <p:sp>
          <p:nvSpPr>
            <p:cNvPr id="22" name="Line 10"/>
            <p:cNvSpPr>
              <a:spLocks noChangeShapeType="1"/>
            </p:cNvSpPr>
            <p:nvPr/>
          </p:nvSpPr>
          <p:spPr bwMode="auto">
            <a:xfrm>
              <a:off x="3906" y="1428"/>
              <a:ext cx="39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65"/>
            </a:p>
          </p:txBody>
        </p:sp>
        <p:sp>
          <p:nvSpPr>
            <p:cNvPr id="23" name="Line 11"/>
            <p:cNvSpPr>
              <a:spLocks noChangeShapeType="1"/>
            </p:cNvSpPr>
            <p:nvPr/>
          </p:nvSpPr>
          <p:spPr bwMode="auto">
            <a:xfrm>
              <a:off x="3906" y="1643"/>
              <a:ext cx="39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65"/>
            </a:p>
          </p:txBody>
        </p:sp>
        <p:sp>
          <p:nvSpPr>
            <p:cNvPr id="24" name="Line 12"/>
            <p:cNvSpPr>
              <a:spLocks noChangeShapeType="1"/>
            </p:cNvSpPr>
            <p:nvPr/>
          </p:nvSpPr>
          <p:spPr bwMode="auto">
            <a:xfrm>
              <a:off x="3906" y="1861"/>
              <a:ext cx="39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65"/>
            </a:p>
          </p:txBody>
        </p:sp>
        <p:sp>
          <p:nvSpPr>
            <p:cNvPr id="25" name="Line 13"/>
            <p:cNvSpPr>
              <a:spLocks noChangeShapeType="1"/>
            </p:cNvSpPr>
            <p:nvPr/>
          </p:nvSpPr>
          <p:spPr bwMode="auto">
            <a:xfrm>
              <a:off x="3914" y="2078"/>
              <a:ext cx="34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65"/>
            </a:p>
          </p:txBody>
        </p:sp>
        <p:sp>
          <p:nvSpPr>
            <p:cNvPr id="26" name="Line 14"/>
            <p:cNvSpPr>
              <a:spLocks noChangeShapeType="1"/>
            </p:cNvSpPr>
            <p:nvPr/>
          </p:nvSpPr>
          <p:spPr bwMode="auto">
            <a:xfrm>
              <a:off x="3906" y="2304"/>
              <a:ext cx="38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65"/>
            </a:p>
          </p:txBody>
        </p:sp>
        <p:sp>
          <p:nvSpPr>
            <p:cNvPr id="27" name="Line 15"/>
            <p:cNvSpPr>
              <a:spLocks noChangeShapeType="1"/>
            </p:cNvSpPr>
            <p:nvPr/>
          </p:nvSpPr>
          <p:spPr bwMode="auto">
            <a:xfrm>
              <a:off x="3906" y="2544"/>
              <a:ext cx="38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65"/>
            </a:p>
          </p:txBody>
        </p:sp>
        <p:sp>
          <p:nvSpPr>
            <p:cNvPr id="28" name="Line 16"/>
            <p:cNvSpPr>
              <a:spLocks noChangeShapeType="1"/>
            </p:cNvSpPr>
            <p:nvPr/>
          </p:nvSpPr>
          <p:spPr bwMode="auto">
            <a:xfrm>
              <a:off x="3906" y="2766"/>
              <a:ext cx="38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65"/>
            </a:p>
          </p:txBody>
        </p:sp>
        <p:sp>
          <p:nvSpPr>
            <p:cNvPr id="29" name="Line 17"/>
            <p:cNvSpPr>
              <a:spLocks noChangeShapeType="1"/>
            </p:cNvSpPr>
            <p:nvPr/>
          </p:nvSpPr>
          <p:spPr bwMode="auto">
            <a:xfrm>
              <a:off x="4621" y="3214"/>
              <a:ext cx="0" cy="44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65"/>
            </a:p>
          </p:txBody>
        </p:sp>
        <p:sp>
          <p:nvSpPr>
            <p:cNvPr id="30" name="Text Box 18"/>
            <p:cNvSpPr txBox="1">
              <a:spLocks noChangeArrowheads="1"/>
            </p:cNvSpPr>
            <p:nvPr/>
          </p:nvSpPr>
          <p:spPr bwMode="auto">
            <a:xfrm>
              <a:off x="4491" y="3663"/>
              <a:ext cx="793" cy="2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lnSpc>
                  <a:spcPct val="70000"/>
                </a:lnSpc>
                <a:spcBef>
                  <a:spcPct val="50000"/>
                </a:spcBef>
              </a:pPr>
              <a:r>
                <a:rPr lang="en-US" altLang="zh-CN" sz="2400" b="1" i="1" dirty="0" smtClean="0">
                  <a:solidFill>
                    <a:schemeClr val="tx1"/>
                  </a:solidFill>
                  <a:latin typeface="Times New Roman" panose="02020603050405020304" pitchFamily="18" charset="0"/>
                </a:rPr>
                <a:t>C</a:t>
              </a:r>
              <a:r>
                <a:rPr lang="en-US" altLang="zh-CN" sz="2400" b="1" baseline="-25000" dirty="0" smtClean="0">
                  <a:solidFill>
                    <a:schemeClr val="tx1"/>
                  </a:solidFill>
                  <a:latin typeface="Times New Roman" panose="02020603050405020304" pitchFamily="18" charset="0"/>
                </a:rPr>
                <a:t>2</a:t>
              </a:r>
              <a:r>
                <a:rPr lang="en-US" altLang="zh-CN" sz="2400" b="1" i="1" dirty="0" smtClean="0">
                  <a:solidFill>
                    <a:schemeClr val="tx1"/>
                  </a:solidFill>
                  <a:latin typeface="Times New Roman" panose="02020603050405020304" pitchFamily="18" charset="0"/>
                </a:rPr>
                <a:t>  C</a:t>
              </a:r>
              <a:r>
                <a:rPr lang="en-US" altLang="zh-CN" sz="2400" b="1" baseline="-25000" dirty="0">
                  <a:latin typeface="Times New Roman" panose="02020603050405020304" pitchFamily="18" charset="0"/>
                </a:rPr>
                <a:t>1</a:t>
              </a:r>
              <a:r>
                <a:rPr lang="en-US" altLang="zh-CN" sz="2400" b="1" i="1" dirty="0" smtClean="0">
                  <a:solidFill>
                    <a:schemeClr val="tx1"/>
                  </a:solidFill>
                  <a:latin typeface="Times New Roman" panose="02020603050405020304" pitchFamily="18" charset="0"/>
                </a:rPr>
                <a:t>  A</a:t>
              </a:r>
              <a:endParaRPr lang="en-US" altLang="zh-CN" sz="2400" b="1" i="1" dirty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1" name="Oval 19"/>
            <p:cNvSpPr>
              <a:spLocks noChangeArrowheads="1"/>
            </p:cNvSpPr>
            <p:nvPr/>
          </p:nvSpPr>
          <p:spPr bwMode="auto">
            <a:xfrm>
              <a:off x="4286" y="3406"/>
              <a:ext cx="46" cy="45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1865"/>
            </a:p>
          </p:txBody>
        </p:sp>
        <p:sp>
          <p:nvSpPr>
            <p:cNvPr id="32" name="Line 20"/>
            <p:cNvSpPr>
              <a:spLocks noChangeShapeType="1"/>
            </p:cNvSpPr>
            <p:nvPr/>
          </p:nvSpPr>
          <p:spPr bwMode="auto">
            <a:xfrm>
              <a:off x="4302" y="3453"/>
              <a:ext cx="0" cy="2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65"/>
            </a:p>
          </p:txBody>
        </p:sp>
        <p:sp>
          <p:nvSpPr>
            <p:cNvPr id="33" name="Rectangle 21"/>
            <p:cNvSpPr>
              <a:spLocks noChangeArrowheads="1"/>
            </p:cNvSpPr>
            <p:nvPr/>
          </p:nvSpPr>
          <p:spPr bwMode="auto">
            <a:xfrm>
              <a:off x="4225" y="1219"/>
              <a:ext cx="698" cy="177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lnSpc>
                  <a:spcPct val="60000"/>
                </a:lnSpc>
                <a:spcBef>
                  <a:spcPct val="50000"/>
                </a:spcBef>
              </a:pPr>
              <a:r>
                <a:rPr lang="en-US" altLang="zh-CN" sz="2135" b="1">
                  <a:solidFill>
                    <a:schemeClr val="tx1"/>
                  </a:solidFill>
                  <a:latin typeface="Times New Roman" panose="02020603050405020304" pitchFamily="18" charset="0"/>
                </a:rPr>
                <a:t>D</a:t>
              </a:r>
              <a:r>
                <a:rPr lang="en-US" altLang="zh-CN" sz="2135" b="1" baseline="-25000">
                  <a:solidFill>
                    <a:schemeClr val="tx1"/>
                  </a:solidFill>
                  <a:latin typeface="Times New Roman" panose="02020603050405020304" pitchFamily="18" charset="0"/>
                </a:rPr>
                <a:t>0</a:t>
              </a:r>
              <a:endParaRPr lang="en-US" altLang="zh-CN" sz="2135" b="1" baseline="-250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  <a:p>
              <a:pPr>
                <a:lnSpc>
                  <a:spcPct val="60000"/>
                </a:lnSpc>
                <a:spcBef>
                  <a:spcPct val="50000"/>
                </a:spcBef>
              </a:pPr>
              <a:r>
                <a:rPr lang="en-US" altLang="zh-CN" sz="2135" b="1">
                  <a:solidFill>
                    <a:schemeClr val="tx1"/>
                  </a:solidFill>
                  <a:latin typeface="Times New Roman" panose="02020603050405020304" pitchFamily="18" charset="0"/>
                </a:rPr>
                <a:t>D</a:t>
              </a:r>
              <a:r>
                <a:rPr lang="en-US" altLang="zh-CN" sz="2135" b="1" baseline="-25000">
                  <a:solidFill>
                    <a:schemeClr val="tx1"/>
                  </a:solidFill>
                  <a:latin typeface="Times New Roman" panose="02020603050405020304" pitchFamily="18" charset="0"/>
                </a:rPr>
                <a:t>1  </a:t>
              </a:r>
              <a:endParaRPr lang="en-US" altLang="zh-CN" sz="2135" b="1" baseline="-250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  <a:p>
              <a:pPr>
                <a:lnSpc>
                  <a:spcPct val="60000"/>
                </a:lnSpc>
                <a:spcBef>
                  <a:spcPct val="50000"/>
                </a:spcBef>
              </a:pPr>
              <a:r>
                <a:rPr lang="en-US" altLang="zh-CN" sz="2135" b="1">
                  <a:solidFill>
                    <a:schemeClr val="tx1"/>
                  </a:solidFill>
                  <a:latin typeface="Times New Roman" panose="02020603050405020304" pitchFamily="18" charset="0"/>
                </a:rPr>
                <a:t>D</a:t>
              </a:r>
              <a:r>
                <a:rPr lang="en-US" altLang="zh-CN" sz="2135" b="1" baseline="-25000">
                  <a:solidFill>
                    <a:schemeClr val="tx1"/>
                  </a:solidFill>
                  <a:latin typeface="Times New Roman" panose="02020603050405020304" pitchFamily="18" charset="0"/>
                </a:rPr>
                <a:t>2</a:t>
              </a:r>
              <a:endParaRPr lang="en-US" altLang="zh-CN" sz="2135" b="1" baseline="-250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  <a:p>
              <a:pPr>
                <a:lnSpc>
                  <a:spcPct val="60000"/>
                </a:lnSpc>
                <a:spcBef>
                  <a:spcPct val="50000"/>
                </a:spcBef>
              </a:pPr>
              <a:r>
                <a:rPr lang="en-US" altLang="zh-CN" sz="2135" b="1">
                  <a:solidFill>
                    <a:schemeClr val="tx1"/>
                  </a:solidFill>
                  <a:latin typeface="Times New Roman" panose="02020603050405020304" pitchFamily="18" charset="0"/>
                </a:rPr>
                <a:t>D</a:t>
              </a:r>
              <a:r>
                <a:rPr lang="en-US" altLang="zh-CN" sz="2135" b="1" baseline="-25000">
                  <a:solidFill>
                    <a:schemeClr val="tx1"/>
                  </a:solidFill>
                  <a:latin typeface="Times New Roman" panose="02020603050405020304" pitchFamily="18" charset="0"/>
                </a:rPr>
                <a:t>3 </a:t>
              </a:r>
              <a:endParaRPr lang="en-US" altLang="zh-CN" sz="2135" b="1" baseline="-250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  <a:p>
              <a:pPr>
                <a:lnSpc>
                  <a:spcPct val="60000"/>
                </a:lnSpc>
                <a:spcBef>
                  <a:spcPct val="50000"/>
                </a:spcBef>
              </a:pPr>
              <a:r>
                <a:rPr lang="en-US" altLang="zh-CN" sz="2135" b="1">
                  <a:solidFill>
                    <a:schemeClr val="tx1"/>
                  </a:solidFill>
                  <a:latin typeface="Times New Roman" panose="02020603050405020304" pitchFamily="18" charset="0"/>
                </a:rPr>
                <a:t>D</a:t>
              </a:r>
              <a:r>
                <a:rPr lang="en-US" altLang="zh-CN" sz="2135" b="1" baseline="-25000">
                  <a:solidFill>
                    <a:schemeClr val="tx1"/>
                  </a:solidFill>
                  <a:latin typeface="Times New Roman" panose="02020603050405020304" pitchFamily="18" charset="0"/>
                </a:rPr>
                <a:t>4 </a:t>
              </a:r>
              <a:endParaRPr lang="en-US" altLang="zh-CN" sz="2135" b="1" baseline="-250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  <a:p>
              <a:pPr>
                <a:lnSpc>
                  <a:spcPct val="60000"/>
                </a:lnSpc>
                <a:spcBef>
                  <a:spcPct val="50000"/>
                </a:spcBef>
              </a:pPr>
              <a:r>
                <a:rPr lang="en-US" altLang="zh-CN" sz="2135" b="1">
                  <a:solidFill>
                    <a:schemeClr val="tx1"/>
                  </a:solidFill>
                  <a:latin typeface="Times New Roman" panose="02020603050405020304" pitchFamily="18" charset="0"/>
                </a:rPr>
                <a:t>D</a:t>
              </a:r>
              <a:r>
                <a:rPr lang="en-US" altLang="zh-CN" sz="2135" b="1" baseline="-25000">
                  <a:solidFill>
                    <a:schemeClr val="tx1"/>
                  </a:solidFill>
                  <a:latin typeface="Times New Roman" panose="02020603050405020304" pitchFamily="18" charset="0"/>
                </a:rPr>
                <a:t>5  </a:t>
              </a:r>
              <a:endParaRPr lang="en-US" altLang="zh-CN" sz="2135" b="1" baseline="-250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  <a:p>
              <a:pPr>
                <a:lnSpc>
                  <a:spcPct val="60000"/>
                </a:lnSpc>
                <a:spcBef>
                  <a:spcPct val="50000"/>
                </a:spcBef>
              </a:pPr>
              <a:r>
                <a:rPr lang="en-US" altLang="zh-CN" sz="2135" b="1">
                  <a:solidFill>
                    <a:schemeClr val="tx1"/>
                  </a:solidFill>
                  <a:latin typeface="Times New Roman" panose="02020603050405020304" pitchFamily="18" charset="0"/>
                </a:rPr>
                <a:t>D</a:t>
              </a:r>
              <a:r>
                <a:rPr lang="en-US" altLang="zh-CN" sz="2135" b="1" baseline="-25000">
                  <a:solidFill>
                    <a:schemeClr val="tx1"/>
                  </a:solidFill>
                  <a:latin typeface="Times New Roman" panose="02020603050405020304" pitchFamily="18" charset="0"/>
                </a:rPr>
                <a:t>6  </a:t>
              </a:r>
              <a:endParaRPr lang="en-US" altLang="zh-CN" sz="2135" b="1" baseline="-250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  <a:p>
              <a:pPr>
                <a:lnSpc>
                  <a:spcPct val="60000"/>
                </a:lnSpc>
                <a:spcBef>
                  <a:spcPct val="50000"/>
                </a:spcBef>
              </a:pPr>
              <a:r>
                <a:rPr lang="en-US" altLang="zh-CN" sz="2135" b="1">
                  <a:solidFill>
                    <a:schemeClr val="tx1"/>
                  </a:solidFill>
                  <a:latin typeface="Times New Roman" panose="02020603050405020304" pitchFamily="18" charset="0"/>
                </a:rPr>
                <a:t>D</a:t>
              </a:r>
              <a:r>
                <a:rPr lang="en-US" altLang="zh-CN" sz="2135" b="1" baseline="-25000">
                  <a:solidFill>
                    <a:schemeClr val="tx1"/>
                  </a:solidFill>
                  <a:latin typeface="Times New Roman" panose="02020603050405020304" pitchFamily="18" charset="0"/>
                </a:rPr>
                <a:t>7</a:t>
              </a:r>
              <a:endParaRPr lang="en-US" altLang="zh-CN" sz="2135" b="1" baseline="-250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4" name="Line 22"/>
            <p:cNvSpPr>
              <a:spLocks noChangeShapeType="1"/>
            </p:cNvSpPr>
            <p:nvPr/>
          </p:nvSpPr>
          <p:spPr bwMode="auto">
            <a:xfrm>
              <a:off x="4810" y="3208"/>
              <a:ext cx="0" cy="44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65"/>
            </a:p>
          </p:txBody>
        </p:sp>
        <p:sp>
          <p:nvSpPr>
            <p:cNvPr id="35" name="Line 23"/>
            <p:cNvSpPr>
              <a:spLocks noChangeShapeType="1"/>
            </p:cNvSpPr>
            <p:nvPr/>
          </p:nvSpPr>
          <p:spPr bwMode="auto">
            <a:xfrm>
              <a:off x="4993" y="3208"/>
              <a:ext cx="0" cy="44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65"/>
            </a:p>
          </p:txBody>
        </p:sp>
        <p:sp>
          <p:nvSpPr>
            <p:cNvPr id="36" name="Rectangle 24"/>
            <p:cNvSpPr>
              <a:spLocks noChangeArrowheads="1"/>
            </p:cNvSpPr>
            <p:nvPr/>
          </p:nvSpPr>
          <p:spPr bwMode="auto">
            <a:xfrm>
              <a:off x="4137" y="1163"/>
              <a:ext cx="1045" cy="2243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000" dirty="0"/>
            </a:p>
          </p:txBody>
        </p:sp>
        <p:sp>
          <p:nvSpPr>
            <p:cNvPr id="37" name="Rectangle 25"/>
            <p:cNvSpPr>
              <a:spLocks noChangeArrowheads="1"/>
            </p:cNvSpPr>
            <p:nvPr/>
          </p:nvSpPr>
          <p:spPr bwMode="auto">
            <a:xfrm>
              <a:off x="4430" y="1184"/>
              <a:ext cx="621" cy="5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ctr">
                <a:lnSpc>
                  <a:spcPct val="90000"/>
                </a:lnSpc>
                <a:spcBef>
                  <a:spcPct val="50000"/>
                </a:spcBef>
              </a:pPr>
              <a:r>
                <a:rPr lang="en-US" altLang="zh-CN" sz="2135" b="1" dirty="0" smtClean="0">
                  <a:solidFill>
                    <a:schemeClr val="tx1"/>
                  </a:solidFill>
                  <a:latin typeface="Times New Roman" panose="02020603050405020304" pitchFamily="18" charset="0"/>
                </a:rPr>
                <a:t>MUX</a:t>
              </a:r>
              <a:endParaRPr lang="en-US" altLang="zh-CN" sz="2135" b="1" dirty="0" smtClean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  <a:p>
              <a:pPr algn="ctr">
                <a:lnSpc>
                  <a:spcPct val="90000"/>
                </a:lnSpc>
                <a:spcBef>
                  <a:spcPct val="50000"/>
                </a:spcBef>
              </a:pPr>
              <a:r>
                <a:rPr lang="en-US" altLang="zh-CN" sz="2135" b="1" dirty="0" smtClean="0">
                  <a:solidFill>
                    <a:schemeClr val="tx1"/>
                  </a:solidFill>
                  <a:latin typeface="Times New Roman" panose="02020603050405020304" pitchFamily="18" charset="0"/>
                </a:rPr>
                <a:t>74LS151</a:t>
              </a:r>
              <a:endParaRPr lang="en-US" altLang="zh-CN" sz="2135" b="1" dirty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8" name="Rectangle 26"/>
            <p:cNvSpPr>
              <a:spLocks noChangeArrowheads="1"/>
            </p:cNvSpPr>
            <p:nvPr/>
          </p:nvSpPr>
          <p:spPr bwMode="auto">
            <a:xfrm>
              <a:off x="4195" y="3172"/>
              <a:ext cx="1192" cy="2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sz="1865" b="1" i="1" dirty="0">
                  <a:solidFill>
                    <a:schemeClr val="tx1"/>
                  </a:solidFill>
                  <a:latin typeface="Times New Roman" panose="02020603050405020304" pitchFamily="18" charset="0"/>
                </a:rPr>
                <a:t>G</a:t>
              </a:r>
              <a:r>
                <a:rPr lang="en-US" altLang="zh-CN" sz="1865" b="1" dirty="0">
                  <a:solidFill>
                    <a:schemeClr val="tx1"/>
                  </a:solidFill>
                  <a:latin typeface="Times New Roman" panose="02020603050405020304" pitchFamily="18" charset="0"/>
                </a:rPr>
                <a:t>    </a:t>
              </a:r>
              <a:r>
                <a:rPr lang="en-US" altLang="zh-CN" sz="1865" b="1" dirty="0" smtClean="0">
                  <a:solidFill>
                    <a:schemeClr val="tx1"/>
                  </a:solidFill>
                  <a:latin typeface="Times New Roman" panose="02020603050405020304" pitchFamily="18" charset="0"/>
                </a:rPr>
                <a:t>     </a:t>
              </a:r>
              <a:r>
                <a:rPr lang="en-US" altLang="zh-CN" sz="1865" b="1" i="1" dirty="0">
                  <a:solidFill>
                    <a:schemeClr val="tx1"/>
                  </a:solidFill>
                  <a:latin typeface="Times New Roman" panose="02020603050405020304" pitchFamily="18" charset="0"/>
                </a:rPr>
                <a:t>A</a:t>
              </a:r>
              <a:r>
                <a:rPr lang="en-US" altLang="zh-CN" sz="1865" b="1" baseline="-25000" dirty="0">
                  <a:solidFill>
                    <a:schemeClr val="tx1"/>
                  </a:solidFill>
                  <a:latin typeface="Times New Roman" panose="02020603050405020304" pitchFamily="18" charset="0"/>
                </a:rPr>
                <a:t>2</a:t>
              </a:r>
              <a:r>
                <a:rPr lang="en-US" altLang="zh-CN" sz="1865" b="1" dirty="0">
                  <a:solidFill>
                    <a:schemeClr val="tx1"/>
                  </a:solidFill>
                  <a:latin typeface="Times New Roman" panose="02020603050405020304" pitchFamily="18" charset="0"/>
                </a:rPr>
                <a:t> </a:t>
              </a:r>
              <a:r>
                <a:rPr lang="en-US" altLang="zh-CN" sz="1865" b="1" dirty="0" smtClean="0">
                  <a:solidFill>
                    <a:schemeClr val="tx1"/>
                  </a:solidFill>
                  <a:latin typeface="Times New Roman" panose="02020603050405020304" pitchFamily="18" charset="0"/>
                </a:rPr>
                <a:t> </a:t>
              </a:r>
              <a:r>
                <a:rPr lang="en-US" altLang="zh-CN" sz="1865" b="1" i="1" dirty="0" smtClean="0">
                  <a:solidFill>
                    <a:schemeClr val="tx1"/>
                  </a:solidFill>
                  <a:latin typeface="Times New Roman" panose="02020603050405020304" pitchFamily="18" charset="0"/>
                </a:rPr>
                <a:t>A</a:t>
              </a:r>
              <a:r>
                <a:rPr lang="en-US" altLang="zh-CN" sz="1865" b="1" baseline="-25000" dirty="0" smtClean="0">
                  <a:solidFill>
                    <a:schemeClr val="tx1"/>
                  </a:solidFill>
                  <a:latin typeface="Times New Roman" panose="02020603050405020304" pitchFamily="18" charset="0"/>
                </a:rPr>
                <a:t>1</a:t>
              </a:r>
              <a:r>
                <a:rPr lang="en-US" altLang="zh-CN" sz="1865" b="1" dirty="0" smtClean="0">
                  <a:solidFill>
                    <a:schemeClr val="tx1"/>
                  </a:solidFill>
                  <a:latin typeface="Times New Roman" panose="02020603050405020304" pitchFamily="18" charset="0"/>
                </a:rPr>
                <a:t>  </a:t>
              </a:r>
              <a:r>
                <a:rPr lang="en-US" altLang="zh-CN" sz="1865" b="1" i="1" dirty="0" smtClean="0">
                  <a:solidFill>
                    <a:schemeClr val="tx1"/>
                  </a:solidFill>
                  <a:latin typeface="Times New Roman" panose="02020603050405020304" pitchFamily="18" charset="0"/>
                </a:rPr>
                <a:t>A</a:t>
              </a:r>
              <a:r>
                <a:rPr lang="en-US" altLang="zh-CN" sz="1865" b="1" baseline="-25000" dirty="0" smtClean="0">
                  <a:solidFill>
                    <a:schemeClr val="tx1"/>
                  </a:solidFill>
                  <a:latin typeface="Times New Roman" panose="02020603050405020304" pitchFamily="18" charset="0"/>
                </a:rPr>
                <a:t>0</a:t>
              </a:r>
              <a:endParaRPr lang="en-US" altLang="zh-CN" sz="1865" b="1" baseline="-25000" dirty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9" name="Line 27"/>
            <p:cNvSpPr>
              <a:spLocks noChangeShapeType="1"/>
            </p:cNvSpPr>
            <p:nvPr/>
          </p:nvSpPr>
          <p:spPr bwMode="auto">
            <a:xfrm>
              <a:off x="4236" y="3687"/>
              <a:ext cx="13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65"/>
            </a:p>
          </p:txBody>
        </p:sp>
        <p:sp>
          <p:nvSpPr>
            <p:cNvPr id="40" name="Text Box 28"/>
            <p:cNvSpPr txBox="1">
              <a:spLocks noChangeArrowheads="1"/>
            </p:cNvSpPr>
            <p:nvPr/>
          </p:nvSpPr>
          <p:spPr bwMode="auto">
            <a:xfrm>
              <a:off x="5316" y="2145"/>
              <a:ext cx="336" cy="2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400" b="1" i="1" dirty="0" smtClean="0">
                  <a:solidFill>
                    <a:schemeClr val="tx1"/>
                  </a:solidFill>
                  <a:latin typeface="Times New Roman" panose="02020603050405020304" pitchFamily="18" charset="0"/>
                </a:rPr>
                <a:t>F</a:t>
              </a:r>
              <a:endParaRPr lang="en-US" altLang="zh-CN" sz="2400" b="1" i="1" dirty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1" name="Rectangle 29"/>
            <p:cNvSpPr>
              <a:spLocks noChangeArrowheads="1"/>
            </p:cNvSpPr>
            <p:nvPr/>
          </p:nvSpPr>
          <p:spPr bwMode="auto">
            <a:xfrm>
              <a:off x="4993" y="2264"/>
              <a:ext cx="317" cy="2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>
              <a:spAutoFit/>
            </a:bodyPr>
            <a:lstStyle/>
            <a:p>
              <a:r>
                <a:rPr lang="en-US" altLang="zh-CN" sz="1865" b="1" i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charset="-122"/>
                </a:rPr>
                <a:t>Y</a:t>
              </a:r>
              <a:endParaRPr lang="en-US" altLang="zh-CN" sz="1865" b="1" i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charset="-122"/>
              </a:endParaRPr>
            </a:p>
          </p:txBody>
        </p:sp>
        <p:sp>
          <p:nvSpPr>
            <p:cNvPr id="42" name="Rectangle 30"/>
            <p:cNvSpPr>
              <a:spLocks noChangeArrowheads="1"/>
            </p:cNvSpPr>
            <p:nvPr/>
          </p:nvSpPr>
          <p:spPr bwMode="auto">
            <a:xfrm>
              <a:off x="4122" y="1239"/>
              <a:ext cx="612" cy="194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1865" b="1" i="1" dirty="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charset="-122"/>
                </a:rPr>
                <a:t>D</a:t>
              </a:r>
              <a:r>
                <a:rPr lang="en-US" altLang="zh-CN" sz="1865" b="1" baseline="-25000" dirty="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charset="-122"/>
                </a:rPr>
                <a:t>0</a:t>
              </a:r>
              <a:endParaRPr lang="en-US" altLang="zh-CN" sz="1865" b="1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charset="-122"/>
              </a:endParaRPr>
            </a:p>
            <a:p>
              <a:pPr>
                <a:lnSpc>
                  <a:spcPct val="130000"/>
                </a:lnSpc>
              </a:pPr>
              <a:r>
                <a:rPr lang="en-US" altLang="zh-CN" sz="1865" b="1" i="1" dirty="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charset="-122"/>
                </a:rPr>
                <a:t>D</a:t>
              </a:r>
              <a:r>
                <a:rPr lang="en-US" altLang="zh-CN" sz="1865" b="1" baseline="-25000" dirty="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charset="-122"/>
                </a:rPr>
                <a:t>1</a:t>
              </a:r>
              <a:r>
                <a:rPr lang="en-US" altLang="zh-CN" sz="1865" b="1" i="1" dirty="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charset="-122"/>
                </a:rPr>
                <a:t>  </a:t>
              </a:r>
              <a:endParaRPr lang="en-US" altLang="zh-CN" sz="1865" b="1" i="1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charset="-122"/>
              </a:endParaRPr>
            </a:p>
            <a:p>
              <a:pPr>
                <a:lnSpc>
                  <a:spcPct val="130000"/>
                </a:lnSpc>
              </a:pPr>
              <a:r>
                <a:rPr lang="en-US" altLang="zh-CN" sz="1865" b="1" i="1" dirty="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charset="-122"/>
                </a:rPr>
                <a:t>D</a:t>
              </a:r>
              <a:r>
                <a:rPr lang="en-US" altLang="zh-CN" sz="1865" b="1" baseline="-25000" dirty="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charset="-122"/>
                </a:rPr>
                <a:t>2</a:t>
              </a:r>
              <a:endParaRPr lang="en-US" altLang="zh-CN" sz="1865" b="1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charset="-122"/>
              </a:endParaRPr>
            </a:p>
            <a:p>
              <a:pPr>
                <a:lnSpc>
                  <a:spcPct val="130000"/>
                </a:lnSpc>
              </a:pPr>
              <a:r>
                <a:rPr lang="en-US" altLang="zh-CN" sz="1865" b="1" i="1" dirty="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charset="-122"/>
                </a:rPr>
                <a:t>D</a:t>
              </a:r>
              <a:r>
                <a:rPr lang="en-US" altLang="zh-CN" sz="1865" b="1" baseline="-25000" dirty="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charset="-122"/>
                </a:rPr>
                <a:t>3</a:t>
              </a:r>
              <a:r>
                <a:rPr lang="en-US" altLang="zh-CN" sz="1865" b="1" i="1" dirty="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charset="-122"/>
                </a:rPr>
                <a:t> </a:t>
              </a:r>
              <a:endParaRPr lang="en-US" altLang="zh-CN" sz="1865" b="1" i="1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charset="-122"/>
              </a:endParaRPr>
            </a:p>
            <a:p>
              <a:pPr>
                <a:lnSpc>
                  <a:spcPct val="130000"/>
                </a:lnSpc>
              </a:pPr>
              <a:r>
                <a:rPr lang="en-US" altLang="zh-CN" sz="1865" b="1" i="1" dirty="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charset="-122"/>
                </a:rPr>
                <a:t>D</a:t>
              </a:r>
              <a:r>
                <a:rPr lang="en-US" altLang="zh-CN" sz="1865" b="1" baseline="-25000" dirty="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charset="-122"/>
                </a:rPr>
                <a:t>4</a:t>
              </a:r>
              <a:r>
                <a:rPr lang="en-US" altLang="zh-CN" sz="1865" b="1" i="1" dirty="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charset="-122"/>
                </a:rPr>
                <a:t> </a:t>
              </a:r>
              <a:endParaRPr lang="en-US" altLang="zh-CN" sz="1865" b="1" i="1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charset="-122"/>
              </a:endParaRPr>
            </a:p>
            <a:p>
              <a:pPr>
                <a:lnSpc>
                  <a:spcPct val="130000"/>
                </a:lnSpc>
              </a:pPr>
              <a:r>
                <a:rPr lang="en-US" altLang="zh-CN" sz="1865" b="1" i="1" dirty="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charset="-122"/>
                </a:rPr>
                <a:t>D</a:t>
              </a:r>
              <a:r>
                <a:rPr lang="en-US" altLang="zh-CN" sz="1865" b="1" baseline="-25000" dirty="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charset="-122"/>
                </a:rPr>
                <a:t>5</a:t>
              </a:r>
              <a:r>
                <a:rPr lang="en-US" altLang="zh-CN" sz="1865" b="1" i="1" dirty="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charset="-122"/>
                </a:rPr>
                <a:t>  </a:t>
              </a:r>
              <a:endParaRPr lang="en-US" altLang="zh-CN" sz="1865" b="1" i="1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charset="-122"/>
              </a:endParaRPr>
            </a:p>
            <a:p>
              <a:pPr>
                <a:lnSpc>
                  <a:spcPct val="130000"/>
                </a:lnSpc>
              </a:pPr>
              <a:r>
                <a:rPr lang="en-US" altLang="zh-CN" sz="1865" b="1" i="1" dirty="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charset="-122"/>
                </a:rPr>
                <a:t>D</a:t>
              </a:r>
              <a:r>
                <a:rPr lang="en-US" altLang="zh-CN" sz="1865" b="1" baseline="-25000" dirty="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charset="-122"/>
                </a:rPr>
                <a:t>6</a:t>
              </a:r>
              <a:r>
                <a:rPr lang="en-US" altLang="zh-CN" sz="1865" b="1" i="1" dirty="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charset="-122"/>
                </a:rPr>
                <a:t>  </a:t>
              </a:r>
              <a:endParaRPr lang="en-US" altLang="zh-CN" sz="1865" b="1" i="1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charset="-122"/>
              </a:endParaRPr>
            </a:p>
            <a:p>
              <a:pPr>
                <a:lnSpc>
                  <a:spcPct val="130000"/>
                </a:lnSpc>
              </a:pPr>
              <a:r>
                <a:rPr lang="en-US" altLang="zh-CN" sz="1865" b="1" i="1" dirty="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charset="-122"/>
                </a:rPr>
                <a:t>D</a:t>
              </a:r>
              <a:r>
                <a:rPr lang="en-US" altLang="zh-CN" sz="1865" b="1" baseline="-25000" dirty="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charset="-122"/>
                </a:rPr>
                <a:t>7</a:t>
              </a:r>
              <a:endParaRPr lang="en-US" altLang="zh-CN" sz="1865" b="1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charset="-122"/>
              </a:endParaRPr>
            </a:p>
          </p:txBody>
        </p:sp>
      </p:grpSp>
      <p:graphicFrame>
        <p:nvGraphicFramePr>
          <p:cNvPr id="45" name="对象 44"/>
          <p:cNvGraphicFramePr>
            <a:graphicFrameLocks noChangeAspect="1"/>
          </p:cNvGraphicFramePr>
          <p:nvPr/>
        </p:nvGraphicFramePr>
        <p:xfrm>
          <a:off x="3190203" y="2255021"/>
          <a:ext cx="2893483" cy="5058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89" name="公式" r:id="rId17" imgW="35052000" imgH="6096000" progId="Equation.3">
                  <p:embed/>
                </p:oleObj>
              </mc:Choice>
              <mc:Fallback>
                <p:oleObj name="公式" r:id="rId17" imgW="35052000" imgH="6096000" progId="Equation.3">
                  <p:embed/>
                  <p:pic>
                    <p:nvPicPr>
                      <p:cNvPr id="0" name="图片 3278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90203" y="2255021"/>
                        <a:ext cx="2893483" cy="50588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" name="对象 45"/>
          <p:cNvGraphicFramePr>
            <a:graphicFrameLocks noChangeAspect="1"/>
          </p:cNvGraphicFramePr>
          <p:nvPr/>
        </p:nvGraphicFramePr>
        <p:xfrm>
          <a:off x="3512893" y="2914457"/>
          <a:ext cx="3246967" cy="4804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90" name="公式" r:id="rId19" imgW="39319200" imgH="5791200" progId="Equation.3">
                  <p:embed/>
                </p:oleObj>
              </mc:Choice>
              <mc:Fallback>
                <p:oleObj name="公式" r:id="rId19" imgW="39319200" imgH="5791200" progId="Equation.3">
                  <p:embed/>
                  <p:pic>
                    <p:nvPicPr>
                      <p:cNvPr id="0" name="图片 3278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12893" y="2914457"/>
                        <a:ext cx="3246967" cy="48048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" name="对象 46"/>
          <p:cNvGraphicFramePr>
            <a:graphicFrameLocks noChangeAspect="1"/>
          </p:cNvGraphicFramePr>
          <p:nvPr/>
        </p:nvGraphicFramePr>
        <p:xfrm>
          <a:off x="3519825" y="3599487"/>
          <a:ext cx="2592917" cy="9609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91" name="公式" r:id="rId21" imgW="31394400" imgH="11582400" progId="Equation.3">
                  <p:embed/>
                </p:oleObj>
              </mc:Choice>
              <mc:Fallback>
                <p:oleObj name="公式" r:id="rId21" imgW="31394400" imgH="11582400" progId="Equation.3">
                  <p:embed/>
                  <p:pic>
                    <p:nvPicPr>
                      <p:cNvPr id="0" name="图片 3279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19825" y="3599487"/>
                        <a:ext cx="2592917" cy="9609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" name="Rectangle 10"/>
          <p:cNvSpPr>
            <a:spLocks noChangeArrowheads="1"/>
          </p:cNvSpPr>
          <p:nvPr/>
        </p:nvSpPr>
        <p:spPr bwMode="auto">
          <a:xfrm>
            <a:off x="7766235" y="2435507"/>
            <a:ext cx="596900" cy="27070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altLang="zh-CN" sz="2265" b="1" i="1" dirty="0" smtClean="0">
                <a:solidFill>
                  <a:schemeClr val="tx1"/>
                </a:solidFill>
                <a:latin typeface="Times New Roman" panose="02020603050405020304" pitchFamily="18" charset="0"/>
              </a:rPr>
              <a:t>B</a:t>
            </a:r>
            <a:endParaRPr lang="en-US" altLang="zh-CN" sz="2265" b="1" i="1" baseline="-25000" dirty="0">
              <a:solidFill>
                <a:schemeClr val="tx1"/>
              </a:solidFill>
              <a:latin typeface="Times New Roman" panose="02020603050405020304" pitchFamily="18" charset="0"/>
            </a:endParaRPr>
          </a:p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altLang="zh-CN" sz="2265" b="1" i="1" dirty="0" smtClean="0">
                <a:solidFill>
                  <a:schemeClr val="tx1"/>
                </a:solidFill>
                <a:latin typeface="Times New Roman" panose="02020603050405020304" pitchFamily="18" charset="0"/>
              </a:rPr>
              <a:t>B’</a:t>
            </a:r>
            <a:endParaRPr lang="en-US" altLang="zh-CN" sz="2265" b="1" i="1" baseline="-25000" dirty="0">
              <a:solidFill>
                <a:schemeClr val="tx1"/>
              </a:solidFill>
              <a:latin typeface="Times New Roman" panose="02020603050405020304" pitchFamily="18" charset="0"/>
            </a:endParaRPr>
          </a:p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altLang="zh-CN" sz="2265" b="1" dirty="0">
                <a:solidFill>
                  <a:schemeClr val="tx1"/>
                </a:solidFill>
                <a:latin typeface="Times New Roman" panose="02020603050405020304" pitchFamily="18" charset="0"/>
              </a:rPr>
              <a:t>1</a:t>
            </a:r>
            <a:endParaRPr lang="en-US" altLang="zh-CN" sz="2265" b="1" baseline="-25000" dirty="0">
              <a:solidFill>
                <a:schemeClr val="tx1"/>
              </a:solidFill>
              <a:latin typeface="Times New Roman" panose="02020603050405020304" pitchFamily="18" charset="0"/>
            </a:endParaRPr>
          </a:p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altLang="zh-CN" sz="2265" b="1" i="1" dirty="0" smtClean="0">
                <a:solidFill>
                  <a:schemeClr val="tx1"/>
                </a:solidFill>
                <a:latin typeface="Times New Roman" panose="02020603050405020304" pitchFamily="18" charset="0"/>
              </a:rPr>
              <a:t>B’</a:t>
            </a:r>
            <a:endParaRPr lang="en-US" altLang="zh-CN" sz="2265" b="1" i="1" baseline="-25000" dirty="0">
              <a:solidFill>
                <a:schemeClr val="tx1"/>
              </a:solidFill>
              <a:latin typeface="Times New Roman" panose="02020603050405020304" pitchFamily="18" charset="0"/>
            </a:endParaRPr>
          </a:p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altLang="zh-CN" sz="2265" b="1" i="1" dirty="0" smtClean="0">
                <a:solidFill>
                  <a:schemeClr val="tx1"/>
                </a:solidFill>
                <a:latin typeface="Times New Roman" panose="02020603050405020304" pitchFamily="18" charset="0"/>
              </a:rPr>
              <a:t>B’</a:t>
            </a:r>
            <a:endParaRPr lang="en-US" altLang="zh-CN" sz="2265" b="1" i="1" baseline="-25000" dirty="0">
              <a:solidFill>
                <a:schemeClr val="tx1"/>
              </a:solidFill>
              <a:latin typeface="Times New Roman" panose="02020603050405020304" pitchFamily="18" charset="0"/>
            </a:endParaRPr>
          </a:p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altLang="zh-CN" sz="2265" b="1" dirty="0">
                <a:solidFill>
                  <a:schemeClr val="tx1"/>
                </a:solidFill>
                <a:latin typeface="Times New Roman" panose="02020603050405020304" pitchFamily="18" charset="0"/>
              </a:rPr>
              <a:t>0</a:t>
            </a:r>
            <a:r>
              <a:rPr lang="en-US" altLang="zh-CN" sz="2265" b="1" baseline="-25000" dirty="0">
                <a:solidFill>
                  <a:schemeClr val="tx1"/>
                </a:solidFill>
                <a:latin typeface="Times New Roman" panose="02020603050405020304" pitchFamily="18" charset="0"/>
              </a:rPr>
              <a:t>  </a:t>
            </a:r>
            <a:endParaRPr lang="en-US" altLang="zh-CN" sz="2265" b="1" baseline="-25000" dirty="0">
              <a:solidFill>
                <a:schemeClr val="tx1"/>
              </a:solidFill>
              <a:latin typeface="Times New Roman" panose="02020603050405020304" pitchFamily="18" charset="0"/>
            </a:endParaRPr>
          </a:p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altLang="zh-CN" sz="2265" b="1" dirty="0">
                <a:solidFill>
                  <a:schemeClr val="tx1"/>
                </a:solidFill>
                <a:latin typeface="Times New Roman" panose="02020603050405020304" pitchFamily="18" charset="0"/>
              </a:rPr>
              <a:t>0</a:t>
            </a:r>
            <a:r>
              <a:rPr lang="en-US" altLang="zh-CN" sz="2265" b="1" i="1" baseline="-25000" dirty="0">
                <a:solidFill>
                  <a:schemeClr val="tx1"/>
                </a:solidFill>
                <a:latin typeface="Times New Roman" panose="02020603050405020304" pitchFamily="18" charset="0"/>
              </a:rPr>
              <a:t> </a:t>
            </a:r>
            <a:endParaRPr lang="en-US" altLang="zh-CN" sz="2265" b="1" i="1" baseline="-25000" dirty="0">
              <a:solidFill>
                <a:schemeClr val="tx1"/>
              </a:solidFill>
              <a:latin typeface="Times New Roman" panose="02020603050405020304" pitchFamily="18" charset="0"/>
            </a:endParaRPr>
          </a:p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altLang="zh-CN" sz="2265" b="1" i="1" dirty="0" smtClean="0">
                <a:solidFill>
                  <a:schemeClr val="tx1"/>
                </a:solidFill>
                <a:latin typeface="Times New Roman" panose="02020603050405020304" pitchFamily="18" charset="0"/>
              </a:rPr>
              <a:t>B</a:t>
            </a:r>
            <a:endParaRPr lang="en-US" altLang="zh-CN" sz="2265" b="1" i="1" baseline="-25000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489527" y="2660073"/>
            <a:ext cx="1791855" cy="221672"/>
            <a:chOff x="367145" y="1995055"/>
            <a:chExt cx="1343891" cy="166254"/>
          </a:xfrm>
        </p:grpSpPr>
        <p:sp>
          <p:nvSpPr>
            <p:cNvPr id="44" name="圆角矩形 43"/>
            <p:cNvSpPr/>
            <p:nvPr/>
          </p:nvSpPr>
          <p:spPr>
            <a:xfrm>
              <a:off x="367145" y="1995055"/>
              <a:ext cx="755073" cy="166254"/>
            </a:xfrm>
            <a:prstGeom prst="roundRect">
              <a:avLst/>
            </a:prstGeom>
            <a:solidFill>
              <a:srgbClr val="FFC000">
                <a:alpha val="38039"/>
              </a:srgb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53" name="圆角矩形 52"/>
            <p:cNvSpPr/>
            <p:nvPr/>
          </p:nvSpPr>
          <p:spPr>
            <a:xfrm>
              <a:off x="374072" y="1995055"/>
              <a:ext cx="1336964" cy="166254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  <p:grpSp>
        <p:nvGrpSpPr>
          <p:cNvPr id="55" name="组合 54"/>
          <p:cNvGrpSpPr/>
          <p:nvPr/>
        </p:nvGrpSpPr>
        <p:grpSpPr>
          <a:xfrm>
            <a:off x="489535" y="2890981"/>
            <a:ext cx="1791855" cy="221672"/>
            <a:chOff x="367145" y="1995055"/>
            <a:chExt cx="1343891" cy="166254"/>
          </a:xfrm>
        </p:grpSpPr>
        <p:sp>
          <p:nvSpPr>
            <p:cNvPr id="56" name="圆角矩形 55"/>
            <p:cNvSpPr/>
            <p:nvPr/>
          </p:nvSpPr>
          <p:spPr>
            <a:xfrm>
              <a:off x="367145" y="1995055"/>
              <a:ext cx="755073" cy="166254"/>
            </a:xfrm>
            <a:prstGeom prst="roundRect">
              <a:avLst/>
            </a:prstGeom>
            <a:solidFill>
              <a:srgbClr val="FFC000">
                <a:alpha val="38039"/>
              </a:srgb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57" name="圆角矩形 56"/>
            <p:cNvSpPr/>
            <p:nvPr/>
          </p:nvSpPr>
          <p:spPr>
            <a:xfrm>
              <a:off x="374072" y="1995055"/>
              <a:ext cx="1336964" cy="166254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  <p:grpSp>
        <p:nvGrpSpPr>
          <p:cNvPr id="58" name="组合 57"/>
          <p:cNvGrpSpPr/>
          <p:nvPr/>
        </p:nvGrpSpPr>
        <p:grpSpPr>
          <a:xfrm>
            <a:off x="498763" y="3509817"/>
            <a:ext cx="1791855" cy="471055"/>
            <a:chOff x="367145" y="1995055"/>
            <a:chExt cx="1343891" cy="166254"/>
          </a:xfrm>
        </p:grpSpPr>
        <p:sp>
          <p:nvSpPr>
            <p:cNvPr id="59" name="圆角矩形 58"/>
            <p:cNvSpPr/>
            <p:nvPr/>
          </p:nvSpPr>
          <p:spPr>
            <a:xfrm>
              <a:off x="367145" y="1995055"/>
              <a:ext cx="755073" cy="166254"/>
            </a:xfrm>
            <a:prstGeom prst="roundRect">
              <a:avLst/>
            </a:prstGeom>
            <a:solidFill>
              <a:srgbClr val="FFC000">
                <a:alpha val="38039"/>
              </a:srgb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60" name="圆角矩形 59"/>
            <p:cNvSpPr/>
            <p:nvPr/>
          </p:nvSpPr>
          <p:spPr>
            <a:xfrm>
              <a:off x="374072" y="1995055"/>
              <a:ext cx="1336964" cy="166254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bldLvl="0" animBg="1" autoUpdateAnimBg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924885" y="675125"/>
            <a:ext cx="745571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1. A modulus-13 counter has 13 states requiring __ flip-flops. A modulus-13 ring counter requiring ____ flip-flops.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924885" y="2075924"/>
            <a:ext cx="7707385" cy="9220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2. Assume the clock for a 3-bit binary counter is 16MHz. The output frequency of the third stage (Q2) is (  )	 </a:t>
            </a:r>
            <a:endParaRPr lang="zh-CN" altLang="zh-CN" sz="14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a. 2MHz       	b. 128MHz     	c. 5.33MHz     	d. 48MHz</a:t>
            </a:r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924884" y="3661281"/>
            <a:ext cx="946907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3. An asynchronous counter differs from a synchronous counter in (   ).</a:t>
            </a:r>
            <a:endParaRPr lang="zh-CN" altLang="zh-CN" sz="14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a. the number of states in its sequence.		b. the method of clocking.</a:t>
            </a:r>
            <a:endParaRPr lang="zh-CN" altLang="zh-CN" sz="14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>
              <a:spcAft>
                <a:spcPts val="600"/>
              </a:spcAft>
            </a:pP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c. the type of flip-flops used.			d. the value of the modulus.</a:t>
            </a:r>
            <a:endParaRPr lang="zh-CN" altLang="zh-CN" sz="14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376295" y="2352675"/>
            <a:ext cx="3352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rgbClr val="FF0000"/>
                </a:solidFill>
              </a:rPr>
              <a:t>a</a:t>
            </a:r>
            <a:endParaRPr lang="en-US" altLang="zh-CN" b="1">
              <a:solidFill>
                <a:srgbClr val="FF0000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389245" y="675005"/>
            <a:ext cx="3352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rgbClr val="FF0000"/>
                </a:solidFill>
              </a:rPr>
              <a:t>4</a:t>
            </a:r>
            <a:endParaRPr lang="en-US" altLang="zh-CN" b="1">
              <a:solidFill>
                <a:srgbClr val="FF0000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087370" y="944880"/>
            <a:ext cx="5251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rgbClr val="FF0000"/>
                </a:solidFill>
              </a:rPr>
              <a:t>13</a:t>
            </a:r>
            <a:endParaRPr lang="en-US" altLang="zh-CN" b="1">
              <a:solidFill>
                <a:srgbClr val="FF0000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484745" y="3661410"/>
            <a:ext cx="3352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rgbClr val="FF0000"/>
                </a:solidFill>
              </a:rPr>
              <a:t>b</a:t>
            </a:r>
            <a:endParaRPr lang="en-US" altLang="zh-CN" b="1">
              <a:solidFill>
                <a:srgbClr val="FF0000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389245" y="306705"/>
            <a:ext cx="508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2</a:t>
            </a:r>
            <a:r>
              <a:rPr lang="en-US" altLang="zh-CN" baseline="30000">
                <a:solidFill>
                  <a:srgbClr val="FF0000"/>
                </a:solidFill>
              </a:rPr>
              <a:t>n</a:t>
            </a:r>
            <a:endParaRPr lang="en-US" altLang="zh-CN" baseline="30000">
              <a:solidFill>
                <a:srgbClr val="FF0000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087370" y="1321435"/>
            <a:ext cx="40640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n</a:t>
            </a:r>
            <a:endParaRPr lang="en-US" altLang="zh-CN">
              <a:solidFill>
                <a:srgbClr val="FF0000"/>
              </a:solidFill>
            </a:endParaRPr>
          </a:p>
          <a:p>
            <a:endParaRPr lang="en-US" altLang="zh-CN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866163" y="938923"/>
            <a:ext cx="8781176" cy="6052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255" indent="266700">
              <a:lnSpc>
                <a:spcPts val="2000"/>
              </a:lnSpc>
              <a:spcAft>
                <a:spcPts val="600"/>
              </a:spcAft>
              <a:tabLst>
                <a:tab pos="6263640" algn="r"/>
              </a:tabLst>
            </a:pPr>
            <a:r>
              <a:rPr lang="en-US" altLang="zh-CN" sz="1800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5. Complete the following table of equivalent values. Use binary numbers with a sign bit and 7 bits for the value</a:t>
            </a:r>
            <a:endParaRPr lang="zh-CN" altLang="zh-CN" sz="14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9" name="表格 8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1562099" y="2278556"/>
          <a:ext cx="7707735" cy="1261596"/>
        </p:xfrm>
        <a:graphic>
          <a:graphicData uri="http://schemas.openxmlformats.org/drawingml/2006/table">
            <a:tbl>
              <a:tblPr/>
              <a:tblGrid>
                <a:gridCol w="1238485"/>
                <a:gridCol w="1966739"/>
                <a:gridCol w="2250803"/>
                <a:gridCol w="2251708"/>
              </a:tblGrid>
              <a:tr h="620034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Decimal</a:t>
                      </a:r>
                      <a:endParaRPr lang="zh-CN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Sign-magnitude</a:t>
                      </a:r>
                      <a:endParaRPr lang="zh-CN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         1’s complement code</a:t>
                      </a:r>
                      <a:endParaRPr lang="zh-CN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2’s complement code</a:t>
                      </a:r>
                      <a:endParaRPr lang="zh-CN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0781">
                <a:tc>
                  <a:txBody>
                    <a:bodyPr/>
                    <a:lstStyle/>
                    <a:p>
                      <a:pPr algn="ctr">
                        <a:spcBef>
                          <a:spcPts val="240"/>
                        </a:spcBef>
                        <a:spcAft>
                          <a:spcPts val="24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102</a:t>
                      </a:r>
                      <a:endParaRPr lang="zh-CN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40"/>
                        </a:spcBef>
                        <a:spcAft>
                          <a:spcPts val="240"/>
                        </a:spcAft>
                      </a:pPr>
                      <a:r>
                        <a:rPr lang="en-US" sz="120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0110 0110</a:t>
                      </a:r>
                      <a:endParaRPr lang="en-US" sz="120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40"/>
                        </a:spcBef>
                        <a:spcAft>
                          <a:spcPts val="240"/>
                        </a:spcAft>
                      </a:pPr>
                      <a:r>
                        <a:rPr lang="en-US" sz="12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0110 0110</a:t>
                      </a:r>
                      <a:endParaRPr lang="en-US" sz="12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40"/>
                        </a:spcBef>
                        <a:spcAft>
                          <a:spcPts val="240"/>
                        </a:spcAft>
                      </a:pPr>
                      <a:r>
                        <a:rPr lang="en-US" sz="120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0110 0110</a:t>
                      </a:r>
                      <a:endParaRPr lang="en-US" sz="120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0781">
                <a:tc>
                  <a:txBody>
                    <a:bodyPr/>
                    <a:lstStyle/>
                    <a:p>
                      <a:pPr algn="ctr">
                        <a:spcBef>
                          <a:spcPts val="240"/>
                        </a:spcBef>
                        <a:spcAft>
                          <a:spcPts val="24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-68</a:t>
                      </a:r>
                      <a:endParaRPr lang="zh-CN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40"/>
                        </a:spcBef>
                        <a:spcAft>
                          <a:spcPts val="240"/>
                        </a:spcAft>
                      </a:pPr>
                      <a:r>
                        <a:rPr lang="en-US" sz="12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1100 0100</a:t>
                      </a:r>
                      <a:endParaRPr lang="en-US" sz="12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40"/>
                        </a:spcBef>
                        <a:spcAft>
                          <a:spcPts val="240"/>
                        </a:spcAft>
                      </a:pPr>
                      <a:r>
                        <a:rPr lang="en-US" sz="120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1011 1011</a:t>
                      </a:r>
                      <a:endParaRPr lang="en-US" sz="120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40"/>
                        </a:spcBef>
                        <a:spcAft>
                          <a:spcPts val="240"/>
                        </a:spcAft>
                      </a:pPr>
                      <a:r>
                        <a:rPr lang="en-US" sz="12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1011 1100</a:t>
                      </a:r>
                      <a:endParaRPr lang="en-US" sz="12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832608" y="1027462"/>
            <a:ext cx="759832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4. A 4-bit binary up/down counters is in the binary state of 0111. The next state in the DOWN mode is 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32608" y="2168365"/>
            <a:ext cx="609460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</a:pP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5. List the true tables and the characteristic equations of SR flip-flop, JK flip-flop and D flip-flop</a:t>
            </a:r>
            <a:endParaRPr lang="zh-CN" altLang="zh-CN" sz="14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09126" y="3309268"/>
            <a:ext cx="5257800" cy="19812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4657" y="3429000"/>
            <a:ext cx="4267200" cy="182880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3036570" y="1325245"/>
            <a:ext cx="7162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rgbClr val="FF0000"/>
                </a:solidFill>
              </a:rPr>
              <a:t>0110</a:t>
            </a:r>
            <a:endParaRPr lang="en-US" altLang="zh-CN" b="1">
              <a:solidFill>
                <a:srgbClr val="FF0000"/>
              </a:solidFill>
            </a:endParaRPr>
          </a:p>
        </p:txBody>
      </p:sp>
      <p:pic>
        <p:nvPicPr>
          <p:cNvPr id="4" name="图片 3" descr="8@4Y@ZSG03R2X}~N$H)@]@B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0870" y="5362575"/>
            <a:ext cx="3258185" cy="1131570"/>
          </a:xfrm>
          <a:prstGeom prst="rect">
            <a:avLst/>
          </a:prstGeom>
        </p:spPr>
      </p:pic>
      <p:pic>
        <p:nvPicPr>
          <p:cNvPr id="6" name="图片 5" descr="]03~L(5_F6V~N2XYQJ{}IBY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2145" y="5715000"/>
            <a:ext cx="1228725" cy="571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80913" y="2219325"/>
            <a:ext cx="5695950" cy="241935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5325" y="4791075"/>
            <a:ext cx="2324100" cy="7239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689995" y="868071"/>
            <a:ext cx="609460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6. In the figure for this problem, complete the timing diagram for a </a:t>
            </a:r>
            <a:r>
              <a:rPr lang="en-US" altLang="zh-CN" sz="18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positive edge triggered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J-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Kflip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-flop.</a:t>
            </a:r>
            <a:endParaRPr lang="zh-CN" altLang="zh-CN" sz="18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461" y="2203433"/>
            <a:ext cx="4196156" cy="34658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" y="1378585"/>
            <a:ext cx="4964430" cy="410083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7798" y="2084070"/>
            <a:ext cx="5695950" cy="2419350"/>
          </a:xfrm>
          <a:prstGeom prst="rect">
            <a:avLst/>
          </a:prstGeom>
        </p:spPr>
      </p:pic>
      <p:cxnSp>
        <p:nvCxnSpPr>
          <p:cNvPr id="5" name="直接连接符 4"/>
          <p:cNvCxnSpPr/>
          <p:nvPr/>
        </p:nvCxnSpPr>
        <p:spPr>
          <a:xfrm>
            <a:off x="1343025" y="1009650"/>
            <a:ext cx="12700" cy="485140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2270125" y="1009650"/>
            <a:ext cx="12700" cy="485140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>
            <a:off x="3184525" y="1009650"/>
            <a:ext cx="12700" cy="485140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>
            <a:off x="4086225" y="1009650"/>
            <a:ext cx="12700" cy="485140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组合 19"/>
          <p:cNvGrpSpPr/>
          <p:nvPr/>
        </p:nvGrpSpPr>
        <p:grpSpPr>
          <a:xfrm>
            <a:off x="955675" y="4597400"/>
            <a:ext cx="4200525" cy="607695"/>
            <a:chOff x="1505" y="7240"/>
            <a:chExt cx="6615" cy="957"/>
          </a:xfrm>
        </p:grpSpPr>
        <p:cxnSp>
          <p:nvCxnSpPr>
            <p:cNvPr id="11" name="直接连接符 10"/>
            <p:cNvCxnSpPr/>
            <p:nvPr/>
          </p:nvCxnSpPr>
          <p:spPr>
            <a:xfrm flipV="1">
              <a:off x="1505" y="8185"/>
              <a:ext cx="650" cy="1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/>
          </p:nvCxnSpPr>
          <p:spPr>
            <a:xfrm flipV="1">
              <a:off x="2135" y="7259"/>
              <a:ext cx="1449" cy="1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/>
          </p:nvCxnSpPr>
          <p:spPr>
            <a:xfrm flipV="1">
              <a:off x="3561" y="8171"/>
              <a:ext cx="1489" cy="1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 flipV="1">
              <a:off x="5013" y="7240"/>
              <a:ext cx="1449" cy="1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 flipV="1">
              <a:off x="6480" y="8157"/>
              <a:ext cx="1640" cy="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>
              <a:off x="2145" y="7278"/>
              <a:ext cx="1" cy="90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>
              <a:off x="3585" y="7291"/>
              <a:ext cx="1" cy="90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>
              <a:off x="5031" y="7278"/>
              <a:ext cx="1" cy="90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>
              <a:off x="6456" y="7278"/>
              <a:ext cx="1" cy="90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文本框 20"/>
          <p:cNvSpPr txBox="1"/>
          <p:nvPr/>
        </p:nvSpPr>
        <p:spPr>
          <a:xfrm>
            <a:off x="1158875" y="593534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set          reset        toggle      toggle</a:t>
            </a:r>
            <a:endParaRPr lang="en-US" altLang="zh-C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622311" y="700293"/>
            <a:ext cx="86978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7. Given the logic diagram and CP for this problem, complete the Q0, Q1 and Q2 waveforms.</a:t>
            </a:r>
            <a:endParaRPr lang="zh-CN" altLang="zh-CN" sz="14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42068" y="1675022"/>
            <a:ext cx="4805935" cy="2424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0518" y="1451610"/>
            <a:ext cx="5695950" cy="24193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8056245" y="3760470"/>
            <a:ext cx="2324100" cy="723900"/>
          </a:xfrm>
          <a:prstGeom prst="rect">
            <a:avLst/>
          </a:prstGeom>
        </p:spPr>
      </p:pic>
      <p:pic>
        <p:nvPicPr>
          <p:cNvPr id="6" name="图片 5" descr="Z2LU5_HDK634%WY`B5~Y~1R"/>
          <p:cNvPicPr>
            <a:picLocks noChangeAspect="1"/>
          </p:cNvPicPr>
          <p:nvPr/>
        </p:nvPicPr>
        <p:blipFill>
          <a:blip r:embed="rId5"/>
          <a:srcRect l="20335" t="31833" r="15245" b="32056"/>
          <a:stretch>
            <a:fillRect/>
          </a:stretch>
        </p:blipFill>
        <p:spPr>
          <a:xfrm>
            <a:off x="3210560" y="4484370"/>
            <a:ext cx="5734685" cy="2245360"/>
          </a:xfrm>
          <a:prstGeom prst="rect">
            <a:avLst/>
          </a:prstGeom>
        </p:spPr>
      </p:pic>
      <p:cxnSp>
        <p:nvCxnSpPr>
          <p:cNvPr id="7" name="直接连接符 6"/>
          <p:cNvCxnSpPr/>
          <p:nvPr/>
        </p:nvCxnSpPr>
        <p:spPr>
          <a:xfrm flipV="1">
            <a:off x="8395335" y="5364480"/>
            <a:ext cx="268605" cy="5715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[A%OZAL~E467)78RTN2FBL2"/>
          <p:cNvPicPr>
            <a:picLocks noChangeAspect="1"/>
          </p:cNvPicPr>
          <p:nvPr/>
        </p:nvPicPr>
        <p:blipFill>
          <a:blip r:embed="rId1"/>
          <a:srcRect l="18303" t="26673" r="15060" b="11539"/>
          <a:stretch>
            <a:fillRect/>
          </a:stretch>
        </p:blipFill>
        <p:spPr>
          <a:xfrm>
            <a:off x="1398905" y="859155"/>
            <a:ext cx="9248775" cy="5358765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681605" y="678436"/>
            <a:ext cx="752282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</a:pP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8. Design a counter to produce the following binary sequence with J-K flip-flops: 1, 4, 3, 5, 7, 6, 2, 1,...</a:t>
            </a:r>
            <a:endParaRPr lang="zh-CN" altLang="zh-CN" sz="14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" name="椭圆 1"/>
          <p:cNvSpPr/>
          <p:nvPr/>
        </p:nvSpPr>
        <p:spPr>
          <a:xfrm>
            <a:off x="1078230" y="1580515"/>
            <a:ext cx="548640" cy="575945"/>
          </a:xfrm>
          <a:prstGeom prst="ellipse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just"/>
            <a:r>
              <a:rPr lang="en-US" altLang="zh-CN" sz="1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001</a:t>
            </a:r>
            <a:endParaRPr lang="en-US" altLang="zh-CN" sz="10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椭圆 3"/>
          <p:cNvSpPr/>
          <p:nvPr/>
        </p:nvSpPr>
        <p:spPr>
          <a:xfrm>
            <a:off x="1996440" y="1580515"/>
            <a:ext cx="548640" cy="575945"/>
          </a:xfrm>
          <a:prstGeom prst="ellipse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just"/>
            <a:r>
              <a:rPr lang="en-US" altLang="zh-CN" sz="1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100</a:t>
            </a:r>
            <a:endParaRPr lang="en-US" altLang="zh-CN" sz="10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2914650" y="1580515"/>
            <a:ext cx="548640" cy="575945"/>
          </a:xfrm>
          <a:prstGeom prst="ellipse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just"/>
            <a:r>
              <a:rPr lang="en-US" altLang="zh-CN" sz="1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011</a:t>
            </a:r>
            <a:endParaRPr lang="en-US" altLang="zh-CN" sz="10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3832860" y="1580515"/>
            <a:ext cx="548640" cy="575945"/>
          </a:xfrm>
          <a:prstGeom prst="ellipse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just"/>
            <a:r>
              <a:rPr lang="en-US" altLang="zh-CN" sz="1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101</a:t>
            </a:r>
            <a:endParaRPr lang="en-US" altLang="zh-CN" sz="10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4751070" y="1580515"/>
            <a:ext cx="548640" cy="575945"/>
          </a:xfrm>
          <a:prstGeom prst="ellipse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just"/>
            <a:r>
              <a:rPr lang="en-US" altLang="zh-CN" sz="1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111</a:t>
            </a:r>
            <a:endParaRPr lang="en-US" altLang="zh-CN" sz="10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5669280" y="1580515"/>
            <a:ext cx="548640" cy="575945"/>
          </a:xfrm>
          <a:prstGeom prst="ellipse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just"/>
            <a:r>
              <a:rPr lang="en-US" altLang="zh-CN" sz="1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110</a:t>
            </a:r>
            <a:endParaRPr lang="en-US" altLang="zh-CN" sz="10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6587490" y="1580515"/>
            <a:ext cx="548640" cy="575945"/>
          </a:xfrm>
          <a:prstGeom prst="ellipse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just"/>
            <a:r>
              <a:rPr lang="en-US" altLang="zh-CN" sz="1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010</a:t>
            </a:r>
            <a:endParaRPr lang="en-US" altLang="zh-CN" sz="10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3" name="直接箭头连接符 12"/>
          <p:cNvCxnSpPr>
            <a:stCxn id="2" idx="6"/>
            <a:endCxn id="4" idx="2"/>
          </p:cNvCxnSpPr>
          <p:nvPr/>
        </p:nvCxnSpPr>
        <p:spPr>
          <a:xfrm>
            <a:off x="1626870" y="1868805"/>
            <a:ext cx="36957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>
            <a:stCxn id="4" idx="6"/>
            <a:endCxn id="6" idx="2"/>
          </p:cNvCxnSpPr>
          <p:nvPr/>
        </p:nvCxnSpPr>
        <p:spPr>
          <a:xfrm>
            <a:off x="2545080" y="1868805"/>
            <a:ext cx="36957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/>
          <p:nvPr/>
        </p:nvCxnSpPr>
        <p:spPr>
          <a:xfrm>
            <a:off x="3463290" y="1868805"/>
            <a:ext cx="36957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/>
          <p:nvPr/>
        </p:nvCxnSpPr>
        <p:spPr>
          <a:xfrm>
            <a:off x="4381500" y="1868805"/>
            <a:ext cx="36957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/>
          <p:nvPr/>
        </p:nvCxnSpPr>
        <p:spPr>
          <a:xfrm>
            <a:off x="5299710" y="1868805"/>
            <a:ext cx="36957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/>
          <p:nvPr/>
        </p:nvCxnSpPr>
        <p:spPr>
          <a:xfrm>
            <a:off x="6217920" y="1868805"/>
            <a:ext cx="36957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肘形连接符 18"/>
          <p:cNvCxnSpPr>
            <a:stCxn id="12" idx="4"/>
            <a:endCxn id="2" idx="4"/>
          </p:cNvCxnSpPr>
          <p:nvPr/>
        </p:nvCxnSpPr>
        <p:spPr>
          <a:xfrm rot="5400000">
            <a:off x="4107180" y="-598170"/>
            <a:ext cx="3175" cy="5509260"/>
          </a:xfrm>
          <a:prstGeom prst="bentConnector3">
            <a:avLst>
              <a:gd name="adj1" fmla="val 75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/>
          <p:cNvSpPr txBox="1"/>
          <p:nvPr/>
        </p:nvSpPr>
        <p:spPr>
          <a:xfrm>
            <a:off x="7487920" y="1744345"/>
            <a:ext cx="683260" cy="245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just"/>
            <a:r>
              <a:rPr lang="en-US" altLang="zh-CN" sz="1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Q</a:t>
            </a:r>
            <a:r>
              <a:rPr lang="en-US" altLang="zh-CN" sz="1000" baseline="-25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1</a:t>
            </a:r>
            <a:r>
              <a:rPr lang="en-US" altLang="zh-CN" sz="1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Q</a:t>
            </a:r>
            <a:r>
              <a:rPr lang="en-US" altLang="zh-CN" sz="1000" baseline="-25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2</a:t>
            </a:r>
            <a:r>
              <a:rPr lang="en-US" altLang="zh-CN" sz="1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Q</a:t>
            </a:r>
            <a:r>
              <a:rPr lang="en-US" altLang="zh-CN" sz="1000" baseline="-25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3</a:t>
            </a:r>
            <a:endParaRPr lang="en-US" altLang="zh-CN" sz="1000" baseline="-2500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23" name="椭圆 22"/>
          <p:cNvSpPr/>
          <p:nvPr/>
        </p:nvSpPr>
        <p:spPr>
          <a:xfrm>
            <a:off x="7505700" y="1579245"/>
            <a:ext cx="548640" cy="575945"/>
          </a:xfrm>
          <a:prstGeom prst="ellipse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just"/>
            <a:endParaRPr lang="en-US" altLang="zh-CN" sz="10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2" name="组合 31"/>
          <p:cNvGrpSpPr/>
          <p:nvPr/>
        </p:nvGrpSpPr>
        <p:grpSpPr>
          <a:xfrm>
            <a:off x="613410" y="2549525"/>
            <a:ext cx="4079240" cy="1816100"/>
            <a:chOff x="1921" y="4380"/>
            <a:chExt cx="7320" cy="3214"/>
          </a:xfrm>
        </p:grpSpPr>
        <p:pic>
          <p:nvPicPr>
            <p:cNvPr id="20" name="图片 19" descr="}Q__GHCL~YDJ]Y0RN2`DD4J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921" y="4380"/>
              <a:ext cx="7321" cy="3214"/>
            </a:xfrm>
            <a:prstGeom prst="rect">
              <a:avLst/>
            </a:prstGeom>
          </p:spPr>
        </p:pic>
        <p:sp>
          <p:nvSpPr>
            <p:cNvPr id="24" name="矩形 23"/>
            <p:cNvSpPr/>
            <p:nvPr/>
          </p:nvSpPr>
          <p:spPr>
            <a:xfrm>
              <a:off x="6050" y="5648"/>
              <a:ext cx="1175" cy="5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b="1">
                  <a:solidFill>
                    <a:schemeClr val="tx1"/>
                  </a:solidFill>
                  <a:latin typeface="黑体" panose="02010609060101010101" charset="-122"/>
                  <a:ea typeface="黑体" panose="02010609060101010101" charset="-122"/>
                </a:rPr>
                <a:t>101</a:t>
              </a:r>
              <a:endParaRPr lang="en-US" altLang="zh-CN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7511" y="5648"/>
              <a:ext cx="1175" cy="5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b="1">
                  <a:solidFill>
                    <a:schemeClr val="tx1"/>
                  </a:solidFill>
                  <a:latin typeface="黑体" panose="02010609060101010101" charset="-122"/>
                  <a:ea typeface="黑体" panose="02010609060101010101" charset="-122"/>
                </a:rPr>
                <a:t>001</a:t>
              </a:r>
              <a:endParaRPr lang="en-US" altLang="zh-CN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>
              <a:off x="3242" y="6626"/>
              <a:ext cx="1175" cy="5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b="1">
                  <a:solidFill>
                    <a:schemeClr val="tx1"/>
                  </a:solidFill>
                  <a:latin typeface="黑体" panose="02010609060101010101" charset="-122"/>
                  <a:ea typeface="黑体" panose="02010609060101010101" charset="-122"/>
                </a:rPr>
                <a:t>011</a:t>
              </a:r>
              <a:endParaRPr lang="en-US" altLang="zh-CN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>
              <a:off x="4637" y="6626"/>
              <a:ext cx="1175" cy="5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b="1">
                  <a:solidFill>
                    <a:schemeClr val="tx1"/>
                  </a:solidFill>
                  <a:latin typeface="黑体" panose="02010609060101010101" charset="-122"/>
                  <a:ea typeface="黑体" panose="02010609060101010101" charset="-122"/>
                </a:rPr>
                <a:t>111</a:t>
              </a:r>
              <a:endParaRPr lang="en-US" altLang="zh-CN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endParaRPr>
            </a:p>
          </p:txBody>
        </p:sp>
        <p:sp>
          <p:nvSpPr>
            <p:cNvPr id="28" name="矩形 27"/>
            <p:cNvSpPr/>
            <p:nvPr/>
          </p:nvSpPr>
          <p:spPr>
            <a:xfrm>
              <a:off x="4618" y="5662"/>
              <a:ext cx="1175" cy="5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b="1">
                  <a:solidFill>
                    <a:schemeClr val="tx1"/>
                  </a:solidFill>
                  <a:latin typeface="黑体" panose="02010609060101010101" charset="-122"/>
                  <a:ea typeface="黑体" panose="02010609060101010101" charset="-122"/>
                </a:rPr>
                <a:t>100</a:t>
              </a:r>
              <a:endParaRPr lang="en-US" altLang="zh-CN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6070" y="6626"/>
              <a:ext cx="1175" cy="5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b="1">
                  <a:solidFill>
                    <a:schemeClr val="tx1"/>
                  </a:solidFill>
                  <a:latin typeface="黑体" panose="02010609060101010101" charset="-122"/>
                  <a:ea typeface="黑体" panose="02010609060101010101" charset="-122"/>
                </a:rPr>
                <a:t>110</a:t>
              </a:r>
              <a:endParaRPr lang="en-US" altLang="zh-CN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endParaRPr>
            </a:p>
          </p:txBody>
        </p:sp>
        <p:sp>
          <p:nvSpPr>
            <p:cNvPr id="30" name="矩形 29"/>
            <p:cNvSpPr/>
            <p:nvPr/>
          </p:nvSpPr>
          <p:spPr>
            <a:xfrm>
              <a:off x="7503" y="6626"/>
              <a:ext cx="1175" cy="5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b="1">
                  <a:solidFill>
                    <a:schemeClr val="tx1"/>
                  </a:solidFill>
                  <a:latin typeface="黑体" panose="02010609060101010101" charset="-122"/>
                  <a:ea typeface="黑体" panose="02010609060101010101" charset="-122"/>
                </a:rPr>
                <a:t>010</a:t>
              </a:r>
              <a:endParaRPr lang="en-US" altLang="zh-CN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681355" y="4849495"/>
            <a:ext cx="3339465" cy="1447165"/>
            <a:chOff x="1921" y="4380"/>
            <a:chExt cx="7320" cy="3214"/>
          </a:xfrm>
        </p:grpSpPr>
        <p:pic>
          <p:nvPicPr>
            <p:cNvPr id="34" name="图片 33" descr="}Q__GHCL~YDJ]Y0RN2`DD4J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921" y="4380"/>
              <a:ext cx="7321" cy="3214"/>
            </a:xfrm>
            <a:prstGeom prst="rect">
              <a:avLst/>
            </a:prstGeom>
          </p:spPr>
        </p:pic>
        <p:sp>
          <p:nvSpPr>
            <p:cNvPr id="35" name="矩形 34"/>
            <p:cNvSpPr/>
            <p:nvPr/>
          </p:nvSpPr>
          <p:spPr>
            <a:xfrm>
              <a:off x="6050" y="5648"/>
              <a:ext cx="1175" cy="5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b="1">
                  <a:solidFill>
                    <a:schemeClr val="tx1"/>
                  </a:solidFill>
                  <a:latin typeface="黑体" panose="02010609060101010101" charset="-122"/>
                  <a:ea typeface="黑体" panose="02010609060101010101" charset="-122"/>
                </a:rPr>
                <a:t>1</a:t>
              </a:r>
              <a:endParaRPr lang="en-US" altLang="zh-CN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endParaRPr>
            </a:p>
          </p:txBody>
        </p:sp>
        <p:sp>
          <p:nvSpPr>
            <p:cNvPr id="36" name="矩形 35"/>
            <p:cNvSpPr/>
            <p:nvPr/>
          </p:nvSpPr>
          <p:spPr>
            <a:xfrm>
              <a:off x="7511" y="5648"/>
              <a:ext cx="1175" cy="5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b="1">
                  <a:solidFill>
                    <a:schemeClr val="tx1"/>
                  </a:solidFill>
                  <a:latin typeface="黑体" panose="02010609060101010101" charset="-122"/>
                  <a:ea typeface="黑体" panose="02010609060101010101" charset="-122"/>
                </a:rPr>
                <a:t>0</a:t>
              </a:r>
              <a:endParaRPr lang="en-US" altLang="zh-CN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endParaRPr>
            </a:p>
          </p:txBody>
        </p:sp>
        <p:sp>
          <p:nvSpPr>
            <p:cNvPr id="37" name="矩形 36"/>
            <p:cNvSpPr/>
            <p:nvPr/>
          </p:nvSpPr>
          <p:spPr>
            <a:xfrm>
              <a:off x="3242" y="6626"/>
              <a:ext cx="1175" cy="5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b="1">
                  <a:solidFill>
                    <a:schemeClr val="tx1"/>
                  </a:solidFill>
                  <a:latin typeface="黑体" panose="02010609060101010101" charset="-122"/>
                  <a:ea typeface="黑体" panose="02010609060101010101" charset="-122"/>
                </a:rPr>
                <a:t>0</a:t>
              </a:r>
              <a:endParaRPr lang="en-US" altLang="zh-CN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4637" y="6626"/>
              <a:ext cx="1175" cy="5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b="1">
                  <a:solidFill>
                    <a:schemeClr val="tx1"/>
                  </a:solidFill>
                  <a:latin typeface="黑体" panose="02010609060101010101" charset="-122"/>
                  <a:ea typeface="黑体" panose="02010609060101010101" charset="-122"/>
                </a:rPr>
                <a:t>1</a:t>
              </a:r>
              <a:endParaRPr lang="en-US" altLang="zh-CN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4618" y="5662"/>
              <a:ext cx="1175" cy="5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b="1">
                  <a:solidFill>
                    <a:schemeClr val="tx1"/>
                  </a:solidFill>
                  <a:latin typeface="黑体" panose="02010609060101010101" charset="-122"/>
                  <a:ea typeface="黑体" panose="02010609060101010101" charset="-122"/>
                </a:rPr>
                <a:t>1</a:t>
              </a:r>
              <a:endParaRPr lang="en-US" altLang="zh-CN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endParaRPr>
            </a:p>
          </p:txBody>
        </p:sp>
        <p:sp>
          <p:nvSpPr>
            <p:cNvPr id="40" name="矩形 39"/>
            <p:cNvSpPr/>
            <p:nvPr/>
          </p:nvSpPr>
          <p:spPr>
            <a:xfrm>
              <a:off x="6070" y="6626"/>
              <a:ext cx="1175" cy="5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b="1">
                  <a:solidFill>
                    <a:schemeClr val="tx1"/>
                  </a:solidFill>
                  <a:latin typeface="黑体" panose="02010609060101010101" charset="-122"/>
                  <a:ea typeface="黑体" panose="02010609060101010101" charset="-122"/>
                </a:rPr>
                <a:t>1</a:t>
              </a:r>
              <a:endParaRPr lang="en-US" altLang="zh-CN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endParaRPr>
            </a:p>
          </p:txBody>
        </p:sp>
        <p:sp>
          <p:nvSpPr>
            <p:cNvPr id="41" name="矩形 40"/>
            <p:cNvSpPr/>
            <p:nvPr/>
          </p:nvSpPr>
          <p:spPr>
            <a:xfrm>
              <a:off x="7503" y="6626"/>
              <a:ext cx="1175" cy="5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b="1">
                  <a:solidFill>
                    <a:schemeClr val="tx1"/>
                  </a:solidFill>
                  <a:latin typeface="黑体" panose="02010609060101010101" charset="-122"/>
                  <a:ea typeface="黑体" panose="02010609060101010101" charset="-122"/>
                </a:rPr>
                <a:t>0</a:t>
              </a:r>
              <a:endParaRPr lang="en-US" altLang="zh-CN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endParaRPr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4120515" y="4849495"/>
            <a:ext cx="3339465" cy="1447165"/>
            <a:chOff x="1921" y="4380"/>
            <a:chExt cx="7320" cy="3214"/>
          </a:xfrm>
        </p:grpSpPr>
        <p:pic>
          <p:nvPicPr>
            <p:cNvPr id="43" name="图片 42" descr="}Q__GHCL~YDJ]Y0RN2`DD4J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921" y="4380"/>
              <a:ext cx="7321" cy="3214"/>
            </a:xfrm>
            <a:prstGeom prst="rect">
              <a:avLst/>
            </a:prstGeom>
          </p:spPr>
        </p:pic>
        <p:sp>
          <p:nvSpPr>
            <p:cNvPr id="44" name="矩形 43"/>
            <p:cNvSpPr/>
            <p:nvPr/>
          </p:nvSpPr>
          <p:spPr>
            <a:xfrm>
              <a:off x="6050" y="5648"/>
              <a:ext cx="1175" cy="5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b="1">
                  <a:solidFill>
                    <a:schemeClr val="tx1"/>
                  </a:solidFill>
                  <a:latin typeface="黑体" panose="02010609060101010101" charset="-122"/>
                  <a:ea typeface="黑体" panose="02010609060101010101" charset="-122"/>
                </a:rPr>
                <a:t>0</a:t>
              </a:r>
              <a:endParaRPr lang="en-US" altLang="zh-CN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endParaRPr>
            </a:p>
          </p:txBody>
        </p:sp>
        <p:sp>
          <p:nvSpPr>
            <p:cNvPr id="45" name="矩形 44"/>
            <p:cNvSpPr/>
            <p:nvPr/>
          </p:nvSpPr>
          <p:spPr>
            <a:xfrm>
              <a:off x="7511" y="5648"/>
              <a:ext cx="1175" cy="5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b="1">
                  <a:solidFill>
                    <a:schemeClr val="tx1"/>
                  </a:solidFill>
                  <a:latin typeface="黑体" panose="02010609060101010101" charset="-122"/>
                  <a:ea typeface="黑体" panose="02010609060101010101" charset="-122"/>
                </a:rPr>
                <a:t>0</a:t>
              </a:r>
              <a:endParaRPr lang="en-US" altLang="zh-CN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endParaRPr>
            </a:p>
          </p:txBody>
        </p:sp>
        <p:sp>
          <p:nvSpPr>
            <p:cNvPr id="46" name="矩形 45"/>
            <p:cNvSpPr/>
            <p:nvPr/>
          </p:nvSpPr>
          <p:spPr>
            <a:xfrm>
              <a:off x="3242" y="6626"/>
              <a:ext cx="1175" cy="5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b="1">
                  <a:solidFill>
                    <a:schemeClr val="tx1"/>
                  </a:solidFill>
                  <a:latin typeface="黑体" panose="02010609060101010101" charset="-122"/>
                  <a:ea typeface="黑体" panose="02010609060101010101" charset="-122"/>
                </a:rPr>
                <a:t>1</a:t>
              </a:r>
              <a:endParaRPr lang="en-US" altLang="zh-CN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endParaRPr>
            </a:p>
          </p:txBody>
        </p:sp>
        <p:sp>
          <p:nvSpPr>
            <p:cNvPr id="47" name="矩形 46"/>
            <p:cNvSpPr/>
            <p:nvPr/>
          </p:nvSpPr>
          <p:spPr>
            <a:xfrm>
              <a:off x="4637" y="6626"/>
              <a:ext cx="1175" cy="5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b="1">
                  <a:solidFill>
                    <a:schemeClr val="tx1"/>
                  </a:solidFill>
                  <a:latin typeface="黑体" panose="02010609060101010101" charset="-122"/>
                  <a:ea typeface="黑体" panose="02010609060101010101" charset="-122"/>
                </a:rPr>
                <a:t>1</a:t>
              </a:r>
              <a:endParaRPr lang="en-US" altLang="zh-CN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endParaRPr>
            </a:p>
          </p:txBody>
        </p:sp>
        <p:sp>
          <p:nvSpPr>
            <p:cNvPr id="48" name="矩形 47"/>
            <p:cNvSpPr/>
            <p:nvPr/>
          </p:nvSpPr>
          <p:spPr>
            <a:xfrm>
              <a:off x="4618" y="5662"/>
              <a:ext cx="1175" cy="5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b="1">
                  <a:solidFill>
                    <a:schemeClr val="tx1"/>
                  </a:solidFill>
                  <a:latin typeface="黑体" panose="02010609060101010101" charset="-122"/>
                  <a:ea typeface="黑体" panose="02010609060101010101" charset="-122"/>
                </a:rPr>
                <a:t>0</a:t>
              </a:r>
              <a:endParaRPr lang="en-US" altLang="zh-CN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endParaRPr>
            </a:p>
          </p:txBody>
        </p:sp>
        <p:sp>
          <p:nvSpPr>
            <p:cNvPr id="49" name="矩形 48"/>
            <p:cNvSpPr/>
            <p:nvPr/>
          </p:nvSpPr>
          <p:spPr>
            <a:xfrm>
              <a:off x="6070" y="6626"/>
              <a:ext cx="1175" cy="5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b="1">
                  <a:solidFill>
                    <a:schemeClr val="tx1"/>
                  </a:solidFill>
                  <a:latin typeface="黑体" panose="02010609060101010101" charset="-122"/>
                  <a:ea typeface="黑体" panose="02010609060101010101" charset="-122"/>
                </a:rPr>
                <a:t>1</a:t>
              </a:r>
              <a:endParaRPr lang="en-US" altLang="zh-CN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7503" y="6626"/>
              <a:ext cx="1175" cy="5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b="1">
                  <a:solidFill>
                    <a:schemeClr val="tx1"/>
                  </a:solidFill>
                  <a:latin typeface="黑体" panose="02010609060101010101" charset="-122"/>
                  <a:ea typeface="黑体" panose="02010609060101010101" charset="-122"/>
                </a:rPr>
                <a:t>1</a:t>
              </a:r>
              <a:endParaRPr lang="en-US" altLang="zh-CN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endParaRPr>
            </a:p>
          </p:txBody>
        </p:sp>
      </p:grpSp>
      <p:grpSp>
        <p:nvGrpSpPr>
          <p:cNvPr id="51" name="组合 50"/>
          <p:cNvGrpSpPr/>
          <p:nvPr/>
        </p:nvGrpSpPr>
        <p:grpSpPr>
          <a:xfrm>
            <a:off x="7910830" y="4849495"/>
            <a:ext cx="3339465" cy="1447165"/>
            <a:chOff x="1921" y="4380"/>
            <a:chExt cx="7320" cy="3214"/>
          </a:xfrm>
        </p:grpSpPr>
        <p:pic>
          <p:nvPicPr>
            <p:cNvPr id="52" name="图片 51" descr="}Q__GHCL~YDJ]Y0RN2`DD4J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921" y="4380"/>
              <a:ext cx="7321" cy="3214"/>
            </a:xfrm>
            <a:prstGeom prst="rect">
              <a:avLst/>
            </a:prstGeom>
          </p:spPr>
        </p:pic>
        <p:sp>
          <p:nvSpPr>
            <p:cNvPr id="53" name="矩形 52"/>
            <p:cNvSpPr/>
            <p:nvPr/>
          </p:nvSpPr>
          <p:spPr>
            <a:xfrm>
              <a:off x="6050" y="5648"/>
              <a:ext cx="1175" cy="5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b="1">
                  <a:solidFill>
                    <a:schemeClr val="tx1"/>
                  </a:solidFill>
                  <a:latin typeface="黑体" panose="02010609060101010101" charset="-122"/>
                  <a:ea typeface="黑体" panose="02010609060101010101" charset="-122"/>
                </a:rPr>
                <a:t>1</a:t>
              </a:r>
              <a:endParaRPr lang="en-US" altLang="zh-CN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endParaRPr>
            </a:p>
          </p:txBody>
        </p:sp>
        <p:sp>
          <p:nvSpPr>
            <p:cNvPr id="54" name="矩形 53"/>
            <p:cNvSpPr/>
            <p:nvPr/>
          </p:nvSpPr>
          <p:spPr>
            <a:xfrm>
              <a:off x="7511" y="5648"/>
              <a:ext cx="1175" cy="5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b="1">
                  <a:solidFill>
                    <a:schemeClr val="tx1"/>
                  </a:solidFill>
                  <a:latin typeface="黑体" panose="02010609060101010101" charset="-122"/>
                  <a:ea typeface="黑体" panose="02010609060101010101" charset="-122"/>
                </a:rPr>
                <a:t>1</a:t>
              </a:r>
              <a:endParaRPr lang="en-US" altLang="zh-CN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endParaRPr>
            </a:p>
          </p:txBody>
        </p:sp>
        <p:sp>
          <p:nvSpPr>
            <p:cNvPr id="55" name="矩形 54"/>
            <p:cNvSpPr/>
            <p:nvPr/>
          </p:nvSpPr>
          <p:spPr>
            <a:xfrm>
              <a:off x="3242" y="6626"/>
              <a:ext cx="1175" cy="5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b="1">
                  <a:solidFill>
                    <a:schemeClr val="tx1"/>
                  </a:solidFill>
                  <a:latin typeface="黑体" panose="02010609060101010101" charset="-122"/>
                  <a:ea typeface="黑体" panose="02010609060101010101" charset="-122"/>
                </a:rPr>
                <a:t>1</a:t>
              </a:r>
              <a:endParaRPr lang="en-US" altLang="zh-CN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endParaRPr>
            </a:p>
          </p:txBody>
        </p:sp>
        <p:sp>
          <p:nvSpPr>
            <p:cNvPr id="56" name="矩形 55"/>
            <p:cNvSpPr/>
            <p:nvPr/>
          </p:nvSpPr>
          <p:spPr>
            <a:xfrm>
              <a:off x="4637" y="6626"/>
              <a:ext cx="1175" cy="5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b="1">
                  <a:solidFill>
                    <a:schemeClr val="tx1"/>
                  </a:solidFill>
                  <a:latin typeface="黑体" panose="02010609060101010101" charset="-122"/>
                  <a:ea typeface="黑体" panose="02010609060101010101" charset="-122"/>
                </a:rPr>
                <a:t>1</a:t>
              </a:r>
              <a:endParaRPr lang="en-US" altLang="zh-CN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endParaRPr>
            </a:p>
          </p:txBody>
        </p:sp>
        <p:sp>
          <p:nvSpPr>
            <p:cNvPr id="57" name="矩形 56"/>
            <p:cNvSpPr/>
            <p:nvPr/>
          </p:nvSpPr>
          <p:spPr>
            <a:xfrm>
              <a:off x="4618" y="5662"/>
              <a:ext cx="1175" cy="5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b="1">
                  <a:solidFill>
                    <a:schemeClr val="tx1"/>
                  </a:solidFill>
                  <a:latin typeface="黑体" panose="02010609060101010101" charset="-122"/>
                  <a:ea typeface="黑体" panose="02010609060101010101" charset="-122"/>
                </a:rPr>
                <a:t>0</a:t>
              </a:r>
              <a:endParaRPr lang="en-US" altLang="zh-CN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endParaRPr>
            </a:p>
          </p:txBody>
        </p:sp>
        <p:sp>
          <p:nvSpPr>
            <p:cNvPr id="58" name="矩形 57"/>
            <p:cNvSpPr/>
            <p:nvPr/>
          </p:nvSpPr>
          <p:spPr>
            <a:xfrm>
              <a:off x="6070" y="6626"/>
              <a:ext cx="1175" cy="5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b="1">
                  <a:solidFill>
                    <a:schemeClr val="tx1"/>
                  </a:solidFill>
                  <a:latin typeface="黑体" panose="02010609060101010101" charset="-122"/>
                  <a:ea typeface="黑体" panose="02010609060101010101" charset="-122"/>
                </a:rPr>
                <a:t>0</a:t>
              </a:r>
              <a:endParaRPr lang="en-US" altLang="zh-CN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endParaRPr>
            </a:p>
          </p:txBody>
        </p:sp>
        <p:sp>
          <p:nvSpPr>
            <p:cNvPr id="59" name="矩形 58"/>
            <p:cNvSpPr/>
            <p:nvPr/>
          </p:nvSpPr>
          <p:spPr>
            <a:xfrm>
              <a:off x="7503" y="6626"/>
              <a:ext cx="1175" cy="5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b="1">
                  <a:solidFill>
                    <a:schemeClr val="tx1"/>
                  </a:solidFill>
                  <a:latin typeface="黑体" panose="02010609060101010101" charset="-122"/>
                  <a:ea typeface="黑体" panose="02010609060101010101" charset="-122"/>
                </a:rPr>
                <a:t>0</a:t>
              </a:r>
              <a:endParaRPr lang="en-US" altLang="zh-CN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endParaRPr>
            </a:p>
          </p:txBody>
        </p:sp>
      </p:grpSp>
      <p:sp>
        <p:nvSpPr>
          <p:cNvPr id="60" name="文本框 59"/>
          <p:cNvSpPr txBox="1"/>
          <p:nvPr/>
        </p:nvSpPr>
        <p:spPr>
          <a:xfrm>
            <a:off x="1996440" y="6373495"/>
            <a:ext cx="7772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en-US" altLang="zh-CN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baseline="30000">
                <a:latin typeface="Times New Roman" panose="02020603050405020304" pitchFamily="18" charset="0"/>
                <a:cs typeface="Times New Roman" panose="02020603050405020304" pitchFamily="18" charset="0"/>
              </a:rPr>
              <a:t>n+1</a:t>
            </a:r>
            <a:endParaRPr lang="en-US" altLang="zh-CN" baseline="30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5554980" y="6373495"/>
            <a:ext cx="7772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en-US" altLang="zh-CN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baseline="30000">
                <a:latin typeface="Times New Roman" panose="02020603050405020304" pitchFamily="18" charset="0"/>
                <a:cs typeface="Times New Roman" panose="02020603050405020304" pitchFamily="18" charset="0"/>
              </a:rPr>
              <a:t>n+1</a:t>
            </a:r>
            <a:endParaRPr lang="en-US" altLang="zh-CN" baseline="30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9380220" y="6373495"/>
            <a:ext cx="7772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en-US" altLang="zh-CN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baseline="30000">
                <a:latin typeface="Times New Roman" panose="02020603050405020304" pitchFamily="18" charset="0"/>
                <a:cs typeface="Times New Roman" panose="02020603050405020304" pitchFamily="18" charset="0"/>
              </a:rPr>
              <a:t>n+1</a:t>
            </a:r>
            <a:endParaRPr lang="en-US" altLang="zh-CN" baseline="30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4" name="矩形 63"/>
          <p:cNvSpPr/>
          <p:nvPr/>
        </p:nvSpPr>
        <p:spPr>
          <a:xfrm>
            <a:off x="1283741" y="5426740"/>
            <a:ext cx="536048" cy="2548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rPr>
              <a:t>X</a:t>
            </a:r>
            <a:endParaRPr lang="en-US" altLang="zh-CN" b="1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65" name="矩形 64"/>
          <p:cNvSpPr/>
          <p:nvPr/>
        </p:nvSpPr>
        <p:spPr>
          <a:xfrm>
            <a:off x="4693691" y="5426740"/>
            <a:ext cx="536048" cy="2548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rPr>
              <a:t>X</a:t>
            </a:r>
            <a:endParaRPr lang="en-US" altLang="zh-CN" b="1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66" name="矩形 65"/>
          <p:cNvSpPr/>
          <p:nvPr/>
        </p:nvSpPr>
        <p:spPr>
          <a:xfrm>
            <a:off x="8513216" y="5445790"/>
            <a:ext cx="536048" cy="2548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rPr>
              <a:t>X</a:t>
            </a:r>
            <a:endParaRPr lang="en-US" altLang="zh-CN" b="1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67" name="圆角矩形 66"/>
          <p:cNvSpPr/>
          <p:nvPr/>
        </p:nvSpPr>
        <p:spPr>
          <a:xfrm>
            <a:off x="1995170" y="5419725"/>
            <a:ext cx="1043305" cy="710565"/>
          </a:xfrm>
          <a:prstGeom prst="round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8" name="圆角矩形 67"/>
          <p:cNvSpPr/>
          <p:nvPr/>
        </p:nvSpPr>
        <p:spPr>
          <a:xfrm>
            <a:off x="4723130" y="5861050"/>
            <a:ext cx="2413000" cy="269875"/>
          </a:xfrm>
          <a:prstGeom prst="round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9" name="圆角矩形 68"/>
          <p:cNvSpPr/>
          <p:nvPr/>
        </p:nvSpPr>
        <p:spPr>
          <a:xfrm>
            <a:off x="8513445" y="5861050"/>
            <a:ext cx="1163320" cy="269875"/>
          </a:xfrm>
          <a:prstGeom prst="round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0" name="圆角矩形 69"/>
          <p:cNvSpPr/>
          <p:nvPr/>
        </p:nvSpPr>
        <p:spPr>
          <a:xfrm>
            <a:off x="9803765" y="5411470"/>
            <a:ext cx="1163320" cy="269875"/>
          </a:xfrm>
          <a:prstGeom prst="round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1" name="文本框 70"/>
              <p:cNvSpPr txBox="1"/>
              <p:nvPr/>
            </p:nvSpPr>
            <p:spPr>
              <a:xfrm>
                <a:off x="6863715" y="3027680"/>
                <a:ext cx="2940685" cy="12814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just"/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</a:t>
                </a:r>
                <a:r>
                  <a:rPr lang="en-US" altLang="zh-CN" baseline="-250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en-US" altLang="zh-CN" baseline="300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n+1 </a:t>
                </a: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 Q</a:t>
                </a:r>
                <a:r>
                  <a:rPr lang="en-US" altLang="zh-CN" baseline="-250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  <a:endParaRPr lang="en-US" altLang="zh-CN" baseline="-250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/>
                <a:endParaRPr lang="en-US" altLang="zh-CN" baseline="-250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/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Q</a:t>
                </a:r>
                <a:r>
                  <a:rPr lang="en-US" altLang="zh-CN" baseline="-25000"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2</a:t>
                </a:r>
                <a:r>
                  <a:rPr lang="en-US" altLang="zh-CN" baseline="30000"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n+1 </a:t>
                </a: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= Q</a:t>
                </a:r>
                <a:r>
                  <a:rPr lang="en-US" altLang="zh-CN" baseline="-25000"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1</a:t>
                </a:r>
                <a:endParaRPr lang="en-US" altLang="zh-CN" baseline="-25000">
                  <a:latin typeface="Times New Roman" panose="02020603050405020304" pitchFamily="18" charset="0"/>
                  <a:cs typeface="Times New Roman" panose="02020603050405020304" pitchFamily="18" charset="0"/>
                  <a:sym typeface="+mn-ea"/>
                </a:endParaRPr>
              </a:p>
              <a:p>
                <a:pPr algn="just"/>
                <a:endParaRPr lang="en-US" altLang="zh-CN" baseline="-25000">
                  <a:latin typeface="Times New Roman" panose="02020603050405020304" pitchFamily="18" charset="0"/>
                  <a:cs typeface="Times New Roman" panose="02020603050405020304" pitchFamily="18" charset="0"/>
                  <a:sym typeface="+mn-ea"/>
                </a:endParaRPr>
              </a:p>
              <a:p>
                <a:pPr algn="just"/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Q</a:t>
                </a:r>
                <a:r>
                  <a:rPr lang="en-US" altLang="zh-CN" baseline="-25000"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3</a:t>
                </a:r>
                <a:r>
                  <a:rPr lang="en-US" altLang="zh-CN" baseline="30000"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n+1 </a:t>
                </a: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= </a:t>
                </a: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Q</a:t>
                </a:r>
                <a:r>
                  <a:rPr lang="en-US" altLang="zh-CN" baseline="-25000"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1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CN" i="1" baseline="-25000">
                            <a:latin typeface="Cambria Math" panose="02040503050406030204" pitchFamily="18" charset="0"/>
                            <a:cs typeface="Cambria Math" panose="02040503050406030204" pitchFamily="18" charset="0"/>
                            <a:sym typeface="+mn-ea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Times New Roman" panose="02020603050405020304" pitchFamily="18" charset="0"/>
                            <a:cs typeface="Times New Roman" panose="02020603050405020304" pitchFamily="18" charset="0"/>
                            <a:sym typeface="+mn-ea"/>
                          </a:rPr>
                          <m:t>Q</m:t>
                        </m:r>
                        <m:r>
                          <a:rPr lang="en-US" altLang="zh-CN" baseline="-25000">
                            <a:latin typeface="Times New Roman" panose="02020603050405020304" pitchFamily="18" charset="0"/>
                            <a:cs typeface="Times New Roman" panose="02020603050405020304" pitchFamily="18" charset="0"/>
                            <a:sym typeface="+mn-ea"/>
                          </a:rPr>
                          <m:t>2</m:t>
                        </m:r>
                      </m:e>
                    </m:acc>
                  </m:oMath>
                </a14:m>
                <a:r>
                  <a:rPr lang="en-US" altLang="zh-CN">
                    <a:latin typeface="Cambria Math" panose="02040503050406030204" pitchFamily="18" charset="0"/>
                    <a:cs typeface="Cambria Math" panose="02040503050406030204" pitchFamily="18" charset="0"/>
                    <a:sym typeface="+mn-ea"/>
                  </a:rPr>
                  <a:t>+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CN" i="1" baseline="-25000">
                            <a:latin typeface="Cambria Math" panose="02040503050406030204" pitchFamily="18" charset="0"/>
                            <a:cs typeface="Cambria Math" panose="02040503050406030204" pitchFamily="18" charset="0"/>
                            <a:sym typeface="+mn-ea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Times New Roman" panose="02020603050405020304" pitchFamily="18" charset="0"/>
                            <a:cs typeface="Times New Roman" panose="02020603050405020304" pitchFamily="18" charset="0"/>
                            <a:sym typeface="+mn-ea"/>
                          </a:rPr>
                          <m:t>Q</m:t>
                        </m:r>
                        <m:r>
                          <a:rPr lang="en-US" altLang="zh-CN" baseline="-25000">
                            <a:latin typeface="Times New Roman" panose="02020603050405020304" pitchFamily="18" charset="0"/>
                            <a:cs typeface="Times New Roman" panose="02020603050405020304" pitchFamily="18" charset="0"/>
                            <a:sym typeface="+mn-ea"/>
                          </a:rPr>
                          <m:t>1</m:t>
                        </m:r>
                      </m:e>
                    </m:acc>
                  </m:oMath>
                </a14:m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Q</a:t>
                </a:r>
                <a14:m>
                  <m:oMath xmlns:m="http://schemas.openxmlformats.org/officeDocument/2006/math">
                    <m:r>
                      <a:rPr lang="en-US" altLang="zh-CN" baseline="-25000"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+mn-ea"/>
                      </a:rPr>
                      <m:t>2</m:t>
                    </m:r>
                  </m:oMath>
                </a14:m>
                <a:endParaRPr lang="en-US" altLang="zh-CN" baseline="-25000">
                  <a:latin typeface="Cambria Math" panose="02040503050406030204" pitchFamily="18" charset="0"/>
                  <a:cs typeface="Cambria Math" panose="02040503050406030204" pitchFamily="18" charset="0"/>
                  <a:sym typeface="+mn-ea"/>
                </a:endParaRPr>
              </a:p>
            </p:txBody>
          </p:sp>
        </mc:Choice>
        <mc:Fallback>
          <p:sp>
            <p:nvSpPr>
              <p:cNvPr id="71" name="文本框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3715" y="3027680"/>
                <a:ext cx="2940685" cy="1281430"/>
              </a:xfrm>
              <a:prstGeom prst="rect">
                <a:avLst/>
              </a:prstGeom>
              <a:blipFill rotWithShape="1">
                <a:blip r:embed="rId2"/>
                <a:stretch>
                  <a:fillRect t="-8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左大括号 73"/>
          <p:cNvSpPr/>
          <p:nvPr/>
        </p:nvSpPr>
        <p:spPr>
          <a:xfrm>
            <a:off x="6756400" y="3027680"/>
            <a:ext cx="113665" cy="1280795"/>
          </a:xfrm>
          <a:prstGeom prst="leftBrace">
            <a:avLst>
              <a:gd name="adj1" fmla="val 87709"/>
              <a:gd name="adj2" fmla="val 50021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17945" y="527685"/>
            <a:ext cx="2324100" cy="723900"/>
          </a:xfrm>
          <a:prstGeom prst="rect">
            <a:avLst/>
          </a:prstGeom>
        </p:spPr>
      </p:pic>
      <p:pic>
        <p:nvPicPr>
          <p:cNvPr id="5" name="图片 4" descr="$TUEH)J@)OH{KS{S1%U1I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880" y="527685"/>
            <a:ext cx="5473065" cy="105346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/>
              <p:cNvSpPr txBox="1"/>
              <p:nvPr/>
            </p:nvSpPr>
            <p:spPr>
              <a:xfrm>
                <a:off x="1595120" y="1943100"/>
                <a:ext cx="2442210" cy="12814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just"/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</a:t>
                </a:r>
                <a:r>
                  <a:rPr lang="en-US" altLang="zh-CN" baseline="-250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en-US" altLang="zh-CN" baseline="300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n+1 </a:t>
                </a: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 Q</a:t>
                </a:r>
                <a:r>
                  <a:rPr lang="en-US" altLang="zh-CN" baseline="-250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Q</a:t>
                </a:r>
                <a:r>
                  <a:rPr lang="en-US" altLang="zh-CN" baseline="-25000"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1</a:t>
                </a: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+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CN" i="1" baseline="-25000">
                            <a:latin typeface="Cambria Math" panose="02040503050406030204" pitchFamily="18" charset="0"/>
                            <a:cs typeface="Cambria Math" panose="02040503050406030204" pitchFamily="18" charset="0"/>
                            <a:sym typeface="+mn-ea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  <a:cs typeface="Cambria Math" panose="02040503050406030204" pitchFamily="18" charset="0"/>
                            <a:sym typeface="+mn-ea"/>
                          </a:rPr>
                          <m:t>Q</m:t>
                        </m:r>
                        <m:r>
                          <a:rPr lang="en-US" altLang="zh-CN" baseline="-2500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  <a:sym typeface="+mn-ea"/>
                          </a:rPr>
                          <m:t>1</m:t>
                        </m:r>
                      </m:e>
                    </m:acc>
                  </m:oMath>
                </a14:m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endParaRPr lang="en-US" altLang="zh-CN" baseline="-250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/>
                <a:endParaRPr lang="en-US" altLang="zh-CN" baseline="-250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Q</a:t>
                </a:r>
                <a:r>
                  <a:rPr lang="en-US" altLang="zh-CN" baseline="-25000"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2</a:t>
                </a:r>
                <a:r>
                  <a:rPr lang="en-US" altLang="zh-CN" baseline="30000"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n+1 </a:t>
                </a: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= Q</a:t>
                </a:r>
                <a:r>
                  <a:rPr lang="en-US" altLang="zh-CN" baseline="-25000"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1</a:t>
                </a: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(Q</a:t>
                </a:r>
                <a:r>
                  <a:rPr lang="en-US" altLang="zh-CN" baseline="-25000"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2</a:t>
                </a: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+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CN" i="1" baseline="-25000">
                            <a:latin typeface="Cambria Math" panose="02040503050406030204" pitchFamily="18" charset="0"/>
                            <a:cs typeface="Cambria Math" panose="02040503050406030204" pitchFamily="18" charset="0"/>
                            <a:sym typeface="+mn-ea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  <a:cs typeface="Cambria Math" panose="02040503050406030204" pitchFamily="18" charset="0"/>
                            <a:sym typeface="+mn-ea"/>
                          </a:rPr>
                          <m:t>Q</m:t>
                        </m:r>
                        <m:r>
                          <a:rPr lang="en-US" altLang="zh-CN" baseline="-2500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  <a:sym typeface="+mn-ea"/>
                          </a:rPr>
                          <m:t>2</m:t>
                        </m:r>
                      </m:e>
                    </m:acc>
                  </m:oMath>
                </a14:m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)</a:t>
                </a:r>
                <a:endParaRPr lang="en-US" altLang="zh-CN" baseline="-25000">
                  <a:latin typeface="Times New Roman" panose="02020603050405020304" pitchFamily="18" charset="0"/>
                  <a:cs typeface="Times New Roman" panose="02020603050405020304" pitchFamily="18" charset="0"/>
                  <a:sym typeface="+mn-ea"/>
                </a:endParaRPr>
              </a:p>
              <a:p>
                <a:endParaRPr lang="en-US" altLang="zh-CN" baseline="-25000">
                  <a:latin typeface="Times New Roman" panose="02020603050405020304" pitchFamily="18" charset="0"/>
                  <a:cs typeface="Times New Roman" panose="02020603050405020304" pitchFamily="18" charset="0"/>
                  <a:sym typeface="+mn-ea"/>
                </a:endParaRPr>
              </a:p>
              <a:p>
                <a:pPr algn="just"/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Q</a:t>
                </a:r>
                <a:r>
                  <a:rPr lang="en-US" altLang="zh-CN" baseline="-25000"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3</a:t>
                </a:r>
                <a:r>
                  <a:rPr lang="en-US" altLang="zh-CN" baseline="30000"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n+1 </a:t>
                </a: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= (Q</a:t>
                </a:r>
                <a:r>
                  <a:rPr lang="en-US" altLang="zh-CN" baseline="-25000"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1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  <a:sym typeface="+mn-ea"/>
                      </a:rPr>
                      <m:t>⊕</m:t>
                    </m:r>
                  </m:oMath>
                </a14:m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Q</a:t>
                </a:r>
                <a:r>
                  <a:rPr lang="en-US" altLang="zh-CN" baseline="-25000"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2</a:t>
                </a: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)(Q</a:t>
                </a:r>
                <a:r>
                  <a:rPr lang="en-US" altLang="zh-CN" baseline="-25000"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3</a:t>
                </a: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+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CN" i="1" baseline="-25000">
                            <a:latin typeface="Cambria Math" panose="02040503050406030204" pitchFamily="18" charset="0"/>
                            <a:cs typeface="Cambria Math" panose="02040503050406030204" pitchFamily="18" charset="0"/>
                            <a:sym typeface="+mn-ea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  <a:cs typeface="Cambria Math" panose="02040503050406030204" pitchFamily="18" charset="0"/>
                            <a:sym typeface="+mn-ea"/>
                          </a:rPr>
                          <m:t>Q</m:t>
                        </m:r>
                        <m:r>
                          <a:rPr lang="en-US" altLang="zh-CN" baseline="-2500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  <a:sym typeface="+mn-ea"/>
                          </a:rPr>
                          <m:t>3</m:t>
                        </m:r>
                      </m:e>
                    </m:acc>
                  </m:oMath>
                </a14:m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)</a:t>
                </a:r>
                <a:endParaRPr lang="en-US" altLang="zh-CN" baseline="-25000">
                  <a:latin typeface="Cambria Math" panose="02040503050406030204" pitchFamily="18" charset="0"/>
                  <a:cs typeface="Cambria Math" panose="02040503050406030204" pitchFamily="18" charset="0"/>
                  <a:sym typeface="+mn-ea"/>
                </a:endParaRPr>
              </a:p>
            </p:txBody>
          </p:sp>
        </mc:Choice>
        <mc:Fallback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5120" y="1943100"/>
                <a:ext cx="2442210" cy="1281430"/>
              </a:xfrm>
              <a:prstGeom prst="rect">
                <a:avLst/>
              </a:prstGeom>
              <a:blipFill rotWithShape="1">
                <a:blip r:embed="rId3"/>
                <a:stretch>
                  <a:fillRect t="-8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本框 6"/>
              <p:cNvSpPr txBox="1"/>
              <p:nvPr/>
            </p:nvSpPr>
            <p:spPr>
              <a:xfrm>
                <a:off x="6096000" y="1938655"/>
                <a:ext cx="3302000" cy="12858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just"/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</a:t>
                </a:r>
                <a:r>
                  <a:rPr lang="en-US" altLang="zh-CN" baseline="-250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en-US" altLang="zh-CN" baseline="300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n+1 </a:t>
                </a: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 </a:t>
                </a: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Q</a:t>
                </a:r>
                <a:r>
                  <a:rPr lang="en-US" altLang="zh-CN" baseline="-25000"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3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CN" i="1" baseline="-25000">
                            <a:latin typeface="Cambria Math" panose="02040503050406030204" pitchFamily="18" charset="0"/>
                            <a:cs typeface="Cambria Math" panose="02040503050406030204" pitchFamily="18" charset="0"/>
                            <a:sym typeface="+mn-ea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  <a:cs typeface="Cambria Math" panose="02040503050406030204" pitchFamily="18" charset="0"/>
                            <a:sym typeface="+mn-ea"/>
                          </a:rPr>
                          <m:t>Q</m:t>
                        </m:r>
                        <m:r>
                          <a:rPr lang="en-US" altLang="zh-CN" baseline="-2500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  <a:sym typeface="+mn-ea"/>
                          </a:rPr>
                          <m:t>1</m:t>
                        </m:r>
                      </m:e>
                    </m:acc>
                  </m:oMath>
                </a14:m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+Q</a:t>
                </a:r>
                <a:r>
                  <a:rPr lang="en-US" altLang="zh-CN" baseline="-25000"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3</a:t>
                </a: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Q</a:t>
                </a:r>
                <a:r>
                  <a:rPr lang="en-US" altLang="zh-CN" baseline="-25000"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1</a:t>
                </a:r>
                <a:endParaRPr lang="en-US" altLang="zh-CN" baseline="-250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/>
                <a:endParaRPr lang="en-US" altLang="zh-CN" baseline="-250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/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Q</a:t>
                </a:r>
                <a:r>
                  <a:rPr lang="en-US" altLang="zh-CN" baseline="-25000"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2</a:t>
                </a:r>
                <a:r>
                  <a:rPr lang="en-US" altLang="zh-CN" baseline="30000"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n+1 </a:t>
                </a: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= Q</a:t>
                </a:r>
                <a:r>
                  <a:rPr lang="en-US" altLang="zh-CN" baseline="-25000"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1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CN" i="1" baseline="-25000">
                            <a:latin typeface="Cambria Math" panose="02040503050406030204" pitchFamily="18" charset="0"/>
                            <a:cs typeface="Cambria Math" panose="02040503050406030204" pitchFamily="18" charset="0"/>
                            <a:sym typeface="+mn-ea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  <a:cs typeface="Cambria Math" panose="02040503050406030204" pitchFamily="18" charset="0"/>
                            <a:sym typeface="+mn-ea"/>
                          </a:rPr>
                          <m:t>Q</m:t>
                        </m:r>
                        <m:r>
                          <a:rPr lang="en-US" altLang="zh-CN" baseline="-2500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  <a:sym typeface="+mn-ea"/>
                          </a:rPr>
                          <m:t>2</m:t>
                        </m:r>
                      </m:e>
                    </m:acc>
                  </m:oMath>
                </a14:m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+Q</a:t>
                </a:r>
                <a:r>
                  <a:rPr lang="en-US" altLang="zh-CN" baseline="-25000"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1</a:t>
                </a: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Q</a:t>
                </a:r>
                <a:r>
                  <a:rPr lang="en-US" altLang="zh-CN" baseline="-25000"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2</a:t>
                </a:r>
                <a:endParaRPr lang="en-US" altLang="zh-CN" baseline="-25000">
                  <a:latin typeface="Times New Roman" panose="02020603050405020304" pitchFamily="18" charset="0"/>
                  <a:cs typeface="Times New Roman" panose="02020603050405020304" pitchFamily="18" charset="0"/>
                  <a:sym typeface="+mn-ea"/>
                </a:endParaRPr>
              </a:p>
              <a:p>
                <a:pPr algn="just"/>
                <a:endParaRPr lang="en-US" altLang="zh-CN" baseline="-25000">
                  <a:latin typeface="Times New Roman" panose="02020603050405020304" pitchFamily="18" charset="0"/>
                  <a:cs typeface="Times New Roman" panose="02020603050405020304" pitchFamily="18" charset="0"/>
                  <a:sym typeface="+mn-ea"/>
                </a:endParaRPr>
              </a:p>
              <a:p>
                <a:pPr algn="just"/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Q</a:t>
                </a:r>
                <a:r>
                  <a:rPr lang="en-US" altLang="zh-CN" baseline="-25000"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3</a:t>
                </a:r>
                <a:r>
                  <a:rPr lang="en-US" altLang="zh-CN" baseline="30000"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n+1 </a:t>
                </a: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= (Q</a:t>
                </a:r>
                <a:r>
                  <a:rPr lang="en-US" altLang="zh-CN" baseline="-25000"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1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  <a:sym typeface="+mn-ea"/>
                      </a:rPr>
                      <m:t>⊕</m:t>
                    </m:r>
                    <m:r>
                      <a:rPr lang="en-US" altLang="zh-CN">
                        <a:latin typeface="Cambria Math" panose="02040503050406030204" pitchFamily="18" charset="0"/>
                        <a:cs typeface="Cambria Math" panose="02040503050406030204" pitchFamily="18" charset="0"/>
                        <a:sym typeface="+mn-ea"/>
                      </a:rPr>
                      <m:t>𝑄</m:t>
                    </m:r>
                    <m:r>
                      <a:rPr lang="en-US" altLang="zh-CN" baseline="-2500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  <a:sym typeface="+mn-ea"/>
                      </a:rPr>
                      <m:t>2</m:t>
                    </m:r>
                    <m:r>
                      <a:rPr lang="en-US" altLang="zh-CN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  <a:sym typeface="+mn-ea"/>
                      </a:rPr>
                      <m:t>)</m:t>
                    </m:r>
                    <m:acc>
                      <m:accPr>
                        <m:chr m:val="̅"/>
                        <m:ctrlPr>
                          <a:rPr lang="en-US" altLang="zh-CN" i="1" baseline="-25000">
                            <a:latin typeface="Cambria Math" panose="02040503050406030204" pitchFamily="18" charset="0"/>
                            <a:cs typeface="Cambria Math" panose="02040503050406030204" pitchFamily="18" charset="0"/>
                            <a:sym typeface="+mn-ea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  <a:cs typeface="Cambria Math" panose="02040503050406030204" pitchFamily="18" charset="0"/>
                            <a:sym typeface="+mn-ea"/>
                          </a:rPr>
                          <m:t>Q</m:t>
                        </m:r>
                        <m:r>
                          <a:rPr lang="en-US" altLang="zh-CN" baseline="-2500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  <a:sym typeface="+mn-ea"/>
                          </a:rPr>
                          <m:t>3</m:t>
                        </m:r>
                      </m:e>
                    </m:acc>
                  </m:oMath>
                </a14:m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+(Q</a:t>
                </a:r>
                <a:r>
                  <a:rPr lang="en-US" altLang="zh-CN" baseline="-25000"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1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  <a:sym typeface="+mn-ea"/>
                      </a:rPr>
                      <m:t>⊕</m:t>
                    </m:r>
                  </m:oMath>
                </a14:m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Q</a:t>
                </a:r>
                <a:r>
                  <a:rPr lang="en-US" altLang="zh-CN" baseline="-25000"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2</a:t>
                </a: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)Q</a:t>
                </a:r>
                <a:r>
                  <a:rPr lang="en-US" altLang="zh-CN" baseline="-25000"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3</a:t>
                </a:r>
                <a:endParaRPr lang="en-US" altLang="zh-CN" baseline="-25000">
                  <a:latin typeface="Cambria Math" panose="02040503050406030204" pitchFamily="18" charset="0"/>
                  <a:cs typeface="Cambria Math" panose="02040503050406030204" pitchFamily="18" charset="0"/>
                  <a:sym typeface="+mn-ea"/>
                </a:endParaRPr>
              </a:p>
            </p:txBody>
          </p:sp>
        </mc:Choice>
        <mc:Fallback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1938655"/>
                <a:ext cx="3302000" cy="1285875"/>
              </a:xfrm>
              <a:prstGeom prst="rect">
                <a:avLst/>
              </a:prstGeom>
              <a:blipFill rotWithShape="1">
                <a:blip r:embed="rId4"/>
                <a:stretch>
                  <a:fillRect t="-8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直接箭头连接符 7"/>
          <p:cNvCxnSpPr/>
          <p:nvPr/>
        </p:nvCxnSpPr>
        <p:spPr>
          <a:xfrm>
            <a:off x="4431030" y="2484120"/>
            <a:ext cx="77279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左大括号 73"/>
          <p:cNvSpPr/>
          <p:nvPr/>
        </p:nvSpPr>
        <p:spPr>
          <a:xfrm>
            <a:off x="1481455" y="1943735"/>
            <a:ext cx="113665" cy="1280795"/>
          </a:xfrm>
          <a:prstGeom prst="leftBrace">
            <a:avLst>
              <a:gd name="adj1" fmla="val 87709"/>
              <a:gd name="adj2" fmla="val 50021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左大括号 9"/>
          <p:cNvSpPr/>
          <p:nvPr/>
        </p:nvSpPr>
        <p:spPr>
          <a:xfrm>
            <a:off x="5982335" y="1943735"/>
            <a:ext cx="113665" cy="1280795"/>
          </a:xfrm>
          <a:prstGeom prst="leftBrace">
            <a:avLst>
              <a:gd name="adj1" fmla="val 87709"/>
              <a:gd name="adj2" fmla="val 50021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左大括号 10"/>
          <p:cNvSpPr/>
          <p:nvPr/>
        </p:nvSpPr>
        <p:spPr>
          <a:xfrm>
            <a:off x="1481455" y="4133850"/>
            <a:ext cx="113665" cy="1280795"/>
          </a:xfrm>
          <a:prstGeom prst="leftBrace">
            <a:avLst>
              <a:gd name="adj1" fmla="val 87709"/>
              <a:gd name="adj2" fmla="val 50021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文本框 11"/>
              <p:cNvSpPr txBox="1"/>
              <p:nvPr/>
            </p:nvSpPr>
            <p:spPr>
              <a:xfrm>
                <a:off x="1621155" y="4047490"/>
                <a:ext cx="4064000" cy="1764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J</a:t>
                </a:r>
                <a:r>
                  <a:rPr lang="en-US" altLang="zh-CN" baseline="-250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 </a:t>
                </a: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 </a:t>
                </a: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Q3, K</a:t>
                </a:r>
                <a:r>
                  <a:rPr lang="en-US" altLang="zh-CN" baseline="-25000"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1</a:t>
                </a: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 =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CN" i="1" baseline="-25000">
                            <a:latin typeface="Cambria Math" panose="02040503050406030204" pitchFamily="18" charset="0"/>
                            <a:cs typeface="Cambria Math" panose="02040503050406030204" pitchFamily="18" charset="0"/>
                            <a:sym typeface="+mn-ea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  <a:cs typeface="Cambria Math" panose="02040503050406030204" pitchFamily="18" charset="0"/>
                            <a:sym typeface="+mn-ea"/>
                          </a:rPr>
                          <m:t>Q</m:t>
                        </m:r>
                        <m:r>
                          <a:rPr lang="en-US" altLang="zh-CN" baseline="-2500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  <a:sym typeface="+mn-ea"/>
                          </a:rPr>
                          <m:t>3</m:t>
                        </m:r>
                      </m:e>
                    </m:acc>
                  </m:oMath>
                </a14:m>
                <a:endParaRPr lang="en-US" altLang="zh-CN" baseline="-25000">
                  <a:latin typeface="Times New Roman" panose="02020603050405020304" pitchFamily="18" charset="0"/>
                  <a:cs typeface="Times New Roman" panose="02020603050405020304" pitchFamily="18" charset="0"/>
                  <a:sym typeface="+mn-ea"/>
                </a:endParaRPr>
              </a:p>
              <a:p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  <a:sym typeface="+mn-ea"/>
                </a:endParaRPr>
              </a:p>
              <a:p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J</a:t>
                </a:r>
                <a:r>
                  <a:rPr lang="en-US" altLang="zh-CN" baseline="-25000"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2 </a:t>
                </a: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= Q</a:t>
                </a:r>
                <a:r>
                  <a:rPr lang="en-US" altLang="zh-CN" baseline="-25000"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1</a:t>
                </a: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,K</a:t>
                </a:r>
                <a:r>
                  <a:rPr lang="en-US" altLang="zh-CN" baseline="-25000"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2 </a:t>
                </a: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=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CN" i="1" baseline="-25000">
                            <a:latin typeface="Cambria Math" panose="02040503050406030204" pitchFamily="18" charset="0"/>
                            <a:cs typeface="Cambria Math" panose="02040503050406030204" pitchFamily="18" charset="0"/>
                            <a:sym typeface="+mn-ea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  <a:cs typeface="Cambria Math" panose="02040503050406030204" pitchFamily="18" charset="0"/>
                            <a:sym typeface="+mn-ea"/>
                          </a:rPr>
                          <m:t>Q</m:t>
                        </m:r>
                        <m:r>
                          <a:rPr lang="en-US" altLang="zh-CN" baseline="-2500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  <a:sym typeface="+mn-ea"/>
                          </a:rPr>
                          <m:t>1</m:t>
                        </m:r>
                      </m:e>
                    </m:acc>
                  </m:oMath>
                </a14:m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  <a:sym typeface="+mn-ea"/>
                </a:endParaRPr>
              </a:p>
              <a:p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  <a:sym typeface="+mn-ea"/>
                </a:endParaRPr>
              </a:p>
              <a:p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J</a:t>
                </a:r>
                <a:r>
                  <a:rPr lang="en-US" altLang="zh-CN" baseline="-25000"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3</a:t>
                </a: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=(Q</a:t>
                </a:r>
                <a:r>
                  <a:rPr lang="en-US" altLang="zh-CN" baseline="-25000"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1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  <a:sym typeface="+mn-ea"/>
                      </a:rPr>
                      <m:t>⊕</m:t>
                    </m:r>
                    <m:r>
                      <a:rPr lang="en-US" altLang="zh-CN">
                        <a:latin typeface="Cambria Math" panose="02040503050406030204" pitchFamily="18" charset="0"/>
                        <a:cs typeface="Cambria Math" panose="02040503050406030204" pitchFamily="18" charset="0"/>
                        <a:sym typeface="+mn-ea"/>
                      </a:rPr>
                      <m:t>𝑄</m:t>
                    </m:r>
                    <m:r>
                      <a:rPr lang="en-US" altLang="zh-CN" baseline="-2500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  <a:sym typeface="+mn-ea"/>
                      </a:rPr>
                      <m:t>2</m:t>
                    </m:r>
                    <m:r>
                      <a:rPr lang="en-US" altLang="zh-CN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  <a:sym typeface="+mn-ea"/>
                      </a:rPr>
                      <m:t>)</m:t>
                    </m:r>
                  </m:oMath>
                </a14:m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,K</a:t>
                </a:r>
                <a:r>
                  <a:rPr lang="en-US" altLang="zh-CN" baseline="-25000"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3</a:t>
                </a: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=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CN" i="1" baseline="-25000">
                            <a:latin typeface="Cambria Math" panose="02040503050406030204" pitchFamily="18" charset="0"/>
                            <a:cs typeface="Cambria Math" panose="02040503050406030204" pitchFamily="18" charset="0"/>
                            <a:sym typeface="+mn-ea"/>
                          </a:rPr>
                        </m:ctrlPr>
                      </m:accPr>
                      <m:e>
                        <m:r>
                          <a:rPr lang="en-US" altLang="zh-CN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  <a:sym typeface="+mn-ea"/>
                          </a:rPr>
                          <m:t>(</m:t>
                        </m:r>
                        <m:r>
                          <a:rPr lang="en-US" altLang="zh-CN">
                            <a:latin typeface="Cambria Math" panose="02040503050406030204" pitchFamily="18" charset="0"/>
                            <a:cs typeface="Cambria Math" panose="02040503050406030204" pitchFamily="18" charset="0"/>
                            <a:sym typeface="+mn-ea"/>
                          </a:rPr>
                          <m:t>𝑄</m:t>
                        </m:r>
                        <m:r>
                          <a:rPr lang="en-US" altLang="zh-CN" baseline="-2500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  <a:sym typeface="+mn-ea"/>
                          </a:rPr>
                          <m:t>1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  <a:sym typeface="+mn-ea"/>
                          </a:rPr>
                          <m:t>⊕</m:t>
                        </m:r>
                        <m:r>
                          <a:rPr lang="en-US" altLang="zh-CN">
                            <a:latin typeface="Cambria Math" panose="02040503050406030204" pitchFamily="18" charset="0"/>
                            <a:cs typeface="Cambria Math" panose="02040503050406030204" pitchFamily="18" charset="0"/>
                            <a:sym typeface="+mn-ea"/>
                          </a:rPr>
                          <m:t>𝑄</m:t>
                        </m:r>
                        <m:r>
                          <a:rPr lang="en-US" altLang="zh-CN" baseline="-2500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  <a:sym typeface="+mn-ea"/>
                          </a:rPr>
                          <m:t>2</m:t>
                        </m:r>
                        <m:r>
                          <a:rPr lang="en-US" altLang="zh-CN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  <a:sym typeface="+mn-ea"/>
                          </a:rPr>
                          <m:t>)</m:t>
                        </m:r>
                      </m:e>
                    </m:acc>
                  </m:oMath>
                </a14:m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  <a:sym typeface="+mn-ea"/>
                </a:endParaRPr>
              </a:p>
              <a:p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  <a:sym typeface="+mn-ea"/>
                </a:endParaRPr>
              </a:p>
            </p:txBody>
          </p:sp>
        </mc:Choice>
        <mc:Fallback>
          <p:sp>
            <p:nvSpPr>
              <p:cNvPr id="12" name="文本框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1155" y="4047490"/>
                <a:ext cx="4064000" cy="1764665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" name="组合 22"/>
          <p:cNvGrpSpPr/>
          <p:nvPr/>
        </p:nvGrpSpPr>
        <p:grpSpPr>
          <a:xfrm>
            <a:off x="6275705" y="4345940"/>
            <a:ext cx="558165" cy="894080"/>
            <a:chOff x="9883" y="6844"/>
            <a:chExt cx="879" cy="1408"/>
          </a:xfrm>
        </p:grpSpPr>
        <p:grpSp>
          <p:nvGrpSpPr>
            <p:cNvPr id="15" name="组合 14"/>
            <p:cNvGrpSpPr/>
            <p:nvPr/>
          </p:nvGrpSpPr>
          <p:grpSpPr>
            <a:xfrm>
              <a:off x="9883" y="6844"/>
              <a:ext cx="843" cy="1257"/>
              <a:chOff x="9883" y="6844"/>
              <a:chExt cx="843" cy="1257"/>
            </a:xfrm>
          </p:grpSpPr>
          <p:sp>
            <p:nvSpPr>
              <p:cNvPr id="13" name="矩形 12"/>
              <p:cNvSpPr/>
              <p:nvPr/>
            </p:nvSpPr>
            <p:spPr>
              <a:xfrm>
                <a:off x="9896" y="6871"/>
                <a:ext cx="830" cy="1231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4" name="文本框 13"/>
              <p:cNvSpPr txBox="1"/>
              <p:nvPr/>
            </p:nvSpPr>
            <p:spPr>
              <a:xfrm>
                <a:off x="9883" y="6844"/>
                <a:ext cx="400" cy="1232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p>
                <a:pPr algn="ctr">
                  <a:lnSpc>
                    <a:spcPct val="170000"/>
                  </a:lnSpc>
                </a:pPr>
                <a:r>
                  <a:rPr lang="en-US" altLang="zh-CN" sz="9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J</a:t>
                </a:r>
                <a:endParaRPr lang="en-US" altLang="zh-CN" sz="9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>
                  <a:lnSpc>
                    <a:spcPct val="170000"/>
                  </a:lnSpc>
                </a:pPr>
                <a:r>
                  <a:rPr lang="en-US" altLang="zh-CN" sz="9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</a:t>
                </a:r>
                <a:endParaRPr lang="en-US" altLang="zh-CN" sz="9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>
                  <a:lnSpc>
                    <a:spcPct val="170000"/>
                  </a:lnSpc>
                </a:pPr>
                <a:r>
                  <a:rPr lang="en-US" altLang="zh-CN" sz="9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</a:t>
                </a:r>
                <a:endParaRPr lang="en-US" altLang="zh-CN" sz="9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2" name="文本框 21"/>
                <p:cNvSpPr txBox="1"/>
                <p:nvPr/>
              </p:nvSpPr>
              <p:spPr>
                <a:xfrm>
                  <a:off x="10362" y="7020"/>
                  <a:ext cx="400" cy="12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p>
                  <a:pPr algn="ctr">
                    <a:lnSpc>
                      <a:spcPct val="170000"/>
                    </a:lnSpc>
                  </a:pPr>
                  <a:r>
                    <a:rPr lang="en-US" altLang="zh-CN" sz="90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Q</a:t>
                  </a:r>
                  <a:endParaRPr lang="en-US" altLang="zh-CN" sz="9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  <a:p>
                  <a:pPr algn="ctr">
                    <a:lnSpc>
                      <a:spcPct val="17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altLang="zh-CN" sz="900" i="1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900" i="1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𝑄</m:t>
                            </m:r>
                          </m:e>
                        </m:acc>
                      </m:oMath>
                    </m:oMathPara>
                  </a14:m>
                  <a:endParaRPr lang="en-US" altLang="zh-CN" sz="9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>
            <p:sp>
              <p:nvSpPr>
                <p:cNvPr id="22" name="文本框 2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62" y="7020"/>
                  <a:ext cx="400" cy="1232"/>
                </a:xfrm>
                <a:prstGeom prst="rect">
                  <a:avLst/>
                </a:prstGeom>
                <a:blipFill rotWithShape="1">
                  <a:blip r:embed="rId6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4" name="组合 23"/>
          <p:cNvGrpSpPr/>
          <p:nvPr/>
        </p:nvGrpSpPr>
        <p:grpSpPr>
          <a:xfrm>
            <a:off x="7774305" y="4329430"/>
            <a:ext cx="558165" cy="894080"/>
            <a:chOff x="9883" y="6844"/>
            <a:chExt cx="879" cy="1408"/>
          </a:xfrm>
        </p:grpSpPr>
        <p:grpSp>
          <p:nvGrpSpPr>
            <p:cNvPr id="25" name="组合 24"/>
            <p:cNvGrpSpPr/>
            <p:nvPr/>
          </p:nvGrpSpPr>
          <p:grpSpPr>
            <a:xfrm>
              <a:off x="9883" y="6844"/>
              <a:ext cx="843" cy="1257"/>
              <a:chOff x="9883" y="6844"/>
              <a:chExt cx="843" cy="1257"/>
            </a:xfrm>
          </p:grpSpPr>
          <p:sp>
            <p:nvSpPr>
              <p:cNvPr id="26" name="矩形 25"/>
              <p:cNvSpPr/>
              <p:nvPr/>
            </p:nvSpPr>
            <p:spPr>
              <a:xfrm>
                <a:off x="9896" y="6871"/>
                <a:ext cx="830" cy="1231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7" name="文本框 26"/>
              <p:cNvSpPr txBox="1"/>
              <p:nvPr/>
            </p:nvSpPr>
            <p:spPr>
              <a:xfrm>
                <a:off x="9883" y="6844"/>
                <a:ext cx="400" cy="1232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p>
                <a:pPr algn="ctr">
                  <a:lnSpc>
                    <a:spcPct val="170000"/>
                  </a:lnSpc>
                </a:pPr>
                <a:r>
                  <a:rPr lang="en-US" altLang="zh-CN" sz="9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J</a:t>
                </a:r>
                <a:endParaRPr lang="en-US" altLang="zh-CN" sz="9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>
                  <a:lnSpc>
                    <a:spcPct val="170000"/>
                  </a:lnSpc>
                </a:pPr>
                <a:r>
                  <a:rPr lang="en-US" altLang="zh-CN" sz="9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</a:t>
                </a:r>
                <a:endParaRPr lang="en-US" altLang="zh-CN" sz="9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>
                  <a:lnSpc>
                    <a:spcPct val="170000"/>
                  </a:lnSpc>
                </a:pPr>
                <a:r>
                  <a:rPr lang="en-US" altLang="zh-CN" sz="9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</a:t>
                </a:r>
                <a:endParaRPr lang="en-US" altLang="zh-CN" sz="9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8" name="文本框 27"/>
                <p:cNvSpPr txBox="1"/>
                <p:nvPr/>
              </p:nvSpPr>
              <p:spPr>
                <a:xfrm>
                  <a:off x="10362" y="7020"/>
                  <a:ext cx="400" cy="12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p>
                  <a:pPr algn="ctr">
                    <a:lnSpc>
                      <a:spcPct val="170000"/>
                    </a:lnSpc>
                  </a:pPr>
                  <a:r>
                    <a:rPr lang="en-US" altLang="zh-CN" sz="90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Q</a:t>
                  </a:r>
                  <a:endParaRPr lang="en-US" altLang="zh-CN" sz="9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  <a:p>
                  <a:pPr algn="ctr">
                    <a:lnSpc>
                      <a:spcPct val="17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altLang="zh-CN" sz="900" i="1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900" i="1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𝑄</m:t>
                            </m:r>
                          </m:e>
                        </m:acc>
                      </m:oMath>
                    </m:oMathPara>
                  </a14:m>
                  <a:endParaRPr lang="en-US" altLang="zh-CN" sz="9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>
            <p:sp>
              <p:nvSpPr>
                <p:cNvPr id="28" name="文本框 2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62" y="7020"/>
                  <a:ext cx="400" cy="1232"/>
                </a:xfrm>
                <a:prstGeom prst="rect">
                  <a:avLst/>
                </a:prstGeom>
                <a:blipFill rotWithShape="1">
                  <a:blip r:embed="rId6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9" name="组合 28"/>
          <p:cNvGrpSpPr/>
          <p:nvPr/>
        </p:nvGrpSpPr>
        <p:grpSpPr>
          <a:xfrm>
            <a:off x="9250045" y="4329430"/>
            <a:ext cx="558165" cy="894080"/>
            <a:chOff x="9883" y="6844"/>
            <a:chExt cx="879" cy="1408"/>
          </a:xfrm>
        </p:grpSpPr>
        <p:grpSp>
          <p:nvGrpSpPr>
            <p:cNvPr id="30" name="组合 29"/>
            <p:cNvGrpSpPr/>
            <p:nvPr/>
          </p:nvGrpSpPr>
          <p:grpSpPr>
            <a:xfrm>
              <a:off x="9883" y="6844"/>
              <a:ext cx="843" cy="1257"/>
              <a:chOff x="9883" y="6844"/>
              <a:chExt cx="843" cy="1257"/>
            </a:xfrm>
          </p:grpSpPr>
          <p:sp>
            <p:nvSpPr>
              <p:cNvPr id="31" name="矩形 30"/>
              <p:cNvSpPr/>
              <p:nvPr/>
            </p:nvSpPr>
            <p:spPr>
              <a:xfrm>
                <a:off x="9896" y="6871"/>
                <a:ext cx="830" cy="1231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32" name="文本框 31"/>
              <p:cNvSpPr txBox="1"/>
              <p:nvPr/>
            </p:nvSpPr>
            <p:spPr>
              <a:xfrm>
                <a:off x="9883" y="6844"/>
                <a:ext cx="400" cy="1232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p>
                <a:pPr algn="ctr">
                  <a:lnSpc>
                    <a:spcPct val="170000"/>
                  </a:lnSpc>
                </a:pPr>
                <a:r>
                  <a:rPr lang="en-US" altLang="zh-CN" sz="9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J</a:t>
                </a:r>
                <a:endParaRPr lang="en-US" altLang="zh-CN" sz="9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>
                  <a:lnSpc>
                    <a:spcPct val="170000"/>
                  </a:lnSpc>
                </a:pPr>
                <a:r>
                  <a:rPr lang="en-US" altLang="zh-CN" sz="9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</a:t>
                </a:r>
                <a:endParaRPr lang="en-US" altLang="zh-CN" sz="9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>
                  <a:lnSpc>
                    <a:spcPct val="170000"/>
                  </a:lnSpc>
                </a:pPr>
                <a:r>
                  <a:rPr lang="en-US" altLang="zh-CN" sz="9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</a:t>
                </a:r>
                <a:endParaRPr lang="en-US" altLang="zh-CN" sz="9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3" name="文本框 32"/>
                <p:cNvSpPr txBox="1"/>
                <p:nvPr/>
              </p:nvSpPr>
              <p:spPr>
                <a:xfrm>
                  <a:off x="10362" y="7020"/>
                  <a:ext cx="400" cy="12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p>
                  <a:pPr algn="ctr">
                    <a:lnSpc>
                      <a:spcPct val="170000"/>
                    </a:lnSpc>
                  </a:pPr>
                  <a:r>
                    <a:rPr lang="en-US" altLang="zh-CN" sz="90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Q</a:t>
                  </a:r>
                  <a:endParaRPr lang="en-US" altLang="zh-CN" sz="9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  <a:p>
                  <a:pPr algn="ctr">
                    <a:lnSpc>
                      <a:spcPct val="17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altLang="zh-CN" sz="900" i="1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900" i="1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𝑄</m:t>
                            </m:r>
                          </m:e>
                        </m:acc>
                      </m:oMath>
                    </m:oMathPara>
                  </a14:m>
                  <a:endParaRPr lang="en-US" altLang="zh-CN" sz="9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>
            <p:sp>
              <p:nvSpPr>
                <p:cNvPr id="33" name="文本框 3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62" y="7020"/>
                  <a:ext cx="400" cy="1232"/>
                </a:xfrm>
                <a:prstGeom prst="rect">
                  <a:avLst/>
                </a:prstGeom>
                <a:blipFill rotWithShape="1">
                  <a:blip r:embed="rId6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4" name="文本框 33"/>
          <p:cNvSpPr txBox="1"/>
          <p:nvPr/>
        </p:nvSpPr>
        <p:spPr>
          <a:xfrm>
            <a:off x="6361430" y="5144770"/>
            <a:ext cx="35369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ff</a:t>
            </a:r>
            <a:r>
              <a:rPr lang="en-US" altLang="zh-CN" sz="1200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US" altLang="zh-CN" sz="1200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7868920" y="5144770"/>
            <a:ext cx="35369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ff</a:t>
            </a:r>
            <a:r>
              <a:rPr lang="en-US" altLang="zh-CN" sz="1200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altLang="zh-CN" sz="1200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9345930" y="5144770"/>
            <a:ext cx="35369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ff</a:t>
            </a:r>
            <a:r>
              <a:rPr lang="en-US" altLang="zh-CN" sz="1200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en-US" altLang="zh-CN" sz="1200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0" name="图片 99"/>
          <p:cNvPicPr/>
          <p:nvPr/>
        </p:nvPicPr>
        <p:blipFill>
          <a:blip r:embed="rId7"/>
          <a:srcRect l="23367" t="25540" r="21985" b="26679"/>
          <a:stretch>
            <a:fillRect/>
          </a:stretch>
        </p:blipFill>
        <p:spPr>
          <a:xfrm>
            <a:off x="5112385" y="3587115"/>
            <a:ext cx="5268595" cy="293433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/>
        </p:nvSpPr>
        <p:spPr>
          <a:xfrm>
            <a:off x="682240" y="569942"/>
            <a:ext cx="7304714" cy="646331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just">
              <a:spcAft>
                <a:spcPts val="600"/>
              </a:spcAft>
            </a:pP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9. Construct a Mealy state diagram that will detect a serial input sequence of 01010</a:t>
            </a:r>
            <a:endParaRPr lang="zh-CN" altLang="zh-CN" sz="14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2" name="图片 1" descr="O[WWW@SB(JMBFC7%FASY`91"/>
          <p:cNvPicPr>
            <a:picLocks noChangeAspect="1"/>
          </p:cNvPicPr>
          <p:nvPr/>
        </p:nvPicPr>
        <p:blipFill>
          <a:blip r:embed="rId1"/>
          <a:srcRect l="13673" t="11250" r="11358" b="24565"/>
          <a:stretch>
            <a:fillRect/>
          </a:stretch>
        </p:blipFill>
        <p:spPr>
          <a:xfrm rot="240000">
            <a:off x="1798320" y="1497965"/>
            <a:ext cx="8248650" cy="49333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9845" y="1696085"/>
            <a:ext cx="6910070" cy="140906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文本框 8"/>
          <p:cNvSpPr txBox="1"/>
          <p:nvPr/>
        </p:nvSpPr>
        <p:spPr>
          <a:xfrm>
            <a:off x="983609" y="1065293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</a:pP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10. Using counter to realize following control signals E</a:t>
            </a:r>
            <a:r>
              <a:rPr lang="en-US" altLang="zh-CN" sz="105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1,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E</a:t>
            </a:r>
            <a:r>
              <a:rPr lang="en-US" altLang="zh-CN" sz="105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2,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E</a:t>
            </a:r>
            <a:r>
              <a:rPr lang="en-US" altLang="zh-CN" sz="105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.</a:t>
            </a:r>
            <a:endParaRPr lang="zh-CN" altLang="zh-CN" sz="14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640330" y="4114800"/>
            <a:ext cx="422973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E</a:t>
            </a:r>
            <a:r>
              <a:rPr lang="en-US" altLang="zh-CN" baseline="-25000"/>
              <a:t>1</a:t>
            </a:r>
            <a:r>
              <a:rPr lang="en-US" altLang="zh-CN"/>
              <a:t>:  0010, 0011, 1000 , 1001, 1010, 1011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E</a:t>
            </a:r>
            <a:r>
              <a:rPr lang="en-US" altLang="zh-CN" baseline="-25000"/>
              <a:t>2</a:t>
            </a:r>
            <a:r>
              <a:rPr lang="en-US" altLang="zh-CN"/>
              <a:t> : 0101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E</a:t>
            </a:r>
            <a:r>
              <a:rPr lang="en-US" altLang="zh-CN" baseline="-25000"/>
              <a:t>3 </a:t>
            </a:r>
            <a:r>
              <a:rPr lang="en-US" altLang="zh-CN"/>
              <a:t>: 1001</a:t>
            </a:r>
            <a:endParaRPr lang="en-US" altLang="zh-CN"/>
          </a:p>
        </p:txBody>
      </p:sp>
      <p:pic>
        <p:nvPicPr>
          <p:cNvPr id="3" name="图片 2" descr="R70V%9NB{A(]E_5T4GIC{BO"/>
          <p:cNvPicPr>
            <a:picLocks noChangeAspect="1"/>
          </p:cNvPicPr>
          <p:nvPr/>
        </p:nvPicPr>
        <p:blipFill>
          <a:blip r:embed="rId2"/>
          <a:srcRect l="25354" t="10926" r="29112" b="7037"/>
          <a:stretch>
            <a:fillRect/>
          </a:stretch>
        </p:blipFill>
        <p:spPr>
          <a:xfrm>
            <a:off x="8540115" y="2636520"/>
            <a:ext cx="3149600" cy="39649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622882" y="855033"/>
            <a:ext cx="8152002" cy="6052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255" indent="266700">
              <a:lnSpc>
                <a:spcPts val="2000"/>
              </a:lnSpc>
              <a:spcAft>
                <a:spcPts val="600"/>
              </a:spcAft>
            </a:pP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6.</a:t>
            </a:r>
            <a:r>
              <a:rPr lang="en-US" altLang="zh-CN" sz="3600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  <a:t> </a:t>
            </a:r>
            <a:r>
              <a:rPr lang="en-US" altLang="zh-CN" sz="1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Write the logic expression of a 1-bit 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comparator, draw the circuit, and complete the time diagram. </a:t>
            </a:r>
            <a:endParaRPr lang="zh-CN" altLang="zh-CN" sz="14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4" name="图片 3"/>
          <p:cNvPicPr/>
          <p:nvPr/>
        </p:nvPicPr>
        <p:blipFill>
          <a:blip r:embed="rId1" cstate="print"/>
          <a:srcRect r="37434"/>
          <a:stretch>
            <a:fillRect/>
          </a:stretch>
        </p:blipFill>
        <p:spPr>
          <a:xfrm>
            <a:off x="2446950" y="1797108"/>
            <a:ext cx="3769293" cy="1229220"/>
          </a:xfrm>
          <a:prstGeom prst="rect">
            <a:avLst/>
          </a:prstGeom>
          <a:ln>
            <a:noFill/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5644" y="1320418"/>
            <a:ext cx="4544059" cy="181952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29000"/>
            <a:ext cx="2172003" cy="1962424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91585" y="3165835"/>
            <a:ext cx="1885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Logic expression:</a:t>
            </a:r>
            <a:endParaRPr lang="zh-CN" altLang="en-US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2003" y="3647463"/>
            <a:ext cx="5545789" cy="1401779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1268" y="2133600"/>
            <a:ext cx="7129463" cy="2976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39349" y="404664"/>
            <a:ext cx="11713301" cy="1202463"/>
          </a:xfrm>
        </p:spPr>
        <p:txBody>
          <a:bodyPr>
            <a:noAutofit/>
          </a:bodyPr>
          <a:lstStyle/>
          <a:p>
            <a:pPr marL="457200" indent="-457200">
              <a:buNone/>
            </a:pPr>
            <a:r>
              <a:rPr lang="en-US" altLang="zh-CN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1.(10p) Write the logic expression of a 1-bit comparator,  draw the  circuit,  and complete the time diagram. </a:t>
            </a:r>
            <a:endParaRPr lang="zh-CN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图片 4"/>
          <p:cNvPicPr/>
          <p:nvPr/>
        </p:nvPicPr>
        <p:blipFill>
          <a:blip r:embed="rId1" cstate="print"/>
          <a:srcRect r="37434"/>
          <a:stretch>
            <a:fillRect/>
          </a:stretch>
        </p:blipFill>
        <p:spPr bwMode="auto">
          <a:xfrm>
            <a:off x="5714997" y="1616364"/>
            <a:ext cx="5636256" cy="2044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6" name="对象 5"/>
          <p:cNvGraphicFramePr>
            <a:graphicFrameLocks noChangeAspect="1"/>
          </p:cNvGraphicFramePr>
          <p:nvPr/>
        </p:nvGraphicFramePr>
        <p:xfrm>
          <a:off x="917633" y="1662337"/>
          <a:ext cx="3734647" cy="20743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5" name="公式" r:id="rId2" imgW="1028700" imgH="762000" progId="Equation.3">
                  <p:embed/>
                </p:oleObj>
              </mc:Choice>
              <mc:Fallback>
                <p:oleObj name="公式" r:id="rId2" imgW="1028700" imgH="762000" progId="Equation.3">
                  <p:embed/>
                  <p:pic>
                    <p:nvPicPr>
                      <p:cNvPr id="0" name="Picture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7633" y="1662337"/>
                        <a:ext cx="3734647" cy="207433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0" name="肘形连接符 9"/>
          <p:cNvCxnSpPr/>
          <p:nvPr/>
        </p:nvCxnSpPr>
        <p:spPr>
          <a:xfrm rot="10800000" flipV="1">
            <a:off x="6257393" y="5078557"/>
            <a:ext cx="1200133" cy="428629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肘形连接符 12"/>
          <p:cNvCxnSpPr/>
          <p:nvPr/>
        </p:nvCxnSpPr>
        <p:spPr>
          <a:xfrm rot="10800000" flipV="1">
            <a:off x="7449063" y="5081945"/>
            <a:ext cx="1200131" cy="428628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肘形连接符 13"/>
          <p:cNvCxnSpPr/>
          <p:nvPr/>
        </p:nvCxnSpPr>
        <p:spPr>
          <a:xfrm rot="10800000" flipV="1">
            <a:off x="9307429" y="5076245"/>
            <a:ext cx="1201971" cy="434328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7449060" y="5081944"/>
            <a:ext cx="0" cy="42863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8649193" y="5076245"/>
            <a:ext cx="0" cy="42863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>
            <a:off x="10509400" y="5081945"/>
            <a:ext cx="0" cy="42863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 flipH="1">
            <a:off x="8649195" y="5510576"/>
            <a:ext cx="65823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 flipH="1">
            <a:off x="10509400" y="5504876"/>
            <a:ext cx="65823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84324" name="Object 4"/>
          <p:cNvGraphicFramePr>
            <a:graphicFrameLocks noChangeAspect="1"/>
          </p:cNvGraphicFramePr>
          <p:nvPr/>
        </p:nvGraphicFramePr>
        <p:xfrm>
          <a:off x="523240" y="4165600"/>
          <a:ext cx="5001260" cy="20184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17" name="图片" r:id="rId4" imgW="2190750" imgH="825500" progId="Word.Picture.8">
                  <p:embed/>
                </p:oleObj>
              </mc:Choice>
              <mc:Fallback>
                <p:oleObj name="图片" r:id="rId4" imgW="2190750" imgH="825500" progId="Word.Picture.8">
                  <p:embed/>
                  <p:pic>
                    <p:nvPicPr>
                      <p:cNvPr id="0" name="图片 216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 t="-3206" b="-2605"/>
                      <a:stretch>
                        <a:fillRect/>
                      </a:stretch>
                    </p:blipFill>
                    <p:spPr bwMode="auto">
                      <a:xfrm>
                        <a:off x="523240" y="4165600"/>
                        <a:ext cx="5001260" cy="2018453"/>
                      </a:xfrm>
                      <a:prstGeom prst="rect">
                        <a:avLst/>
                      </a:prstGeom>
                      <a:solidFill>
                        <a:srgbClr val="F8F8F8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 Box 41"/>
          <p:cNvSpPr txBox="1">
            <a:spLocks noChangeArrowheads="1"/>
          </p:cNvSpPr>
          <p:nvPr/>
        </p:nvSpPr>
        <p:spPr bwMode="auto">
          <a:xfrm>
            <a:off x="5365327" y="3605953"/>
            <a:ext cx="894080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49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altLang="zh-CN" sz="24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A&gt;B</a:t>
            </a:r>
            <a:endParaRPr kumimoji="0" lang="en-US" altLang="zh-CN" sz="2400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Box 41"/>
          <p:cNvSpPr txBox="1">
            <a:spLocks noChangeArrowheads="1"/>
          </p:cNvSpPr>
          <p:nvPr/>
        </p:nvSpPr>
        <p:spPr bwMode="auto">
          <a:xfrm>
            <a:off x="5365327" y="4294293"/>
            <a:ext cx="894080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49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altLang="zh-CN" sz="24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A&lt;B</a:t>
            </a:r>
            <a:endParaRPr kumimoji="0" lang="en-US" altLang="zh-CN" sz="2400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" name="直接连接符 7"/>
          <p:cNvCxnSpPr/>
          <p:nvPr/>
        </p:nvCxnSpPr>
        <p:spPr>
          <a:xfrm flipH="1">
            <a:off x="6204868" y="3701249"/>
            <a:ext cx="65823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>
            <a:off x="6858933" y="3701877"/>
            <a:ext cx="0" cy="42863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 flipH="1" flipV="1">
            <a:off x="6858847" y="4130887"/>
            <a:ext cx="2439247" cy="423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>
            <a:off x="9298180" y="3710344"/>
            <a:ext cx="0" cy="42863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/>
        </p:nvCxnSpPr>
        <p:spPr>
          <a:xfrm>
            <a:off x="9908627" y="3711191"/>
            <a:ext cx="0" cy="42863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 flipH="1">
            <a:off x="9268108" y="3716489"/>
            <a:ext cx="65823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 flipH="1" flipV="1">
            <a:off x="9908540" y="4125807"/>
            <a:ext cx="1297093" cy="127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 Box 41"/>
          <p:cNvSpPr txBox="1">
            <a:spLocks noChangeArrowheads="1"/>
          </p:cNvSpPr>
          <p:nvPr/>
        </p:nvSpPr>
        <p:spPr bwMode="auto">
          <a:xfrm>
            <a:off x="5351780" y="5155353"/>
            <a:ext cx="894080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49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altLang="zh-CN" sz="24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A=B</a:t>
            </a:r>
            <a:endParaRPr kumimoji="0" lang="en-US" altLang="zh-CN" sz="2400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4" name="直接连接符 33"/>
          <p:cNvCxnSpPr/>
          <p:nvPr/>
        </p:nvCxnSpPr>
        <p:spPr>
          <a:xfrm flipH="1">
            <a:off x="6200987" y="4783667"/>
            <a:ext cx="1262380" cy="169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/>
        </p:nvCxnSpPr>
        <p:spPr>
          <a:xfrm>
            <a:off x="7462607" y="4369051"/>
            <a:ext cx="0" cy="42863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/>
          <p:cNvCxnSpPr/>
          <p:nvPr/>
        </p:nvCxnSpPr>
        <p:spPr>
          <a:xfrm>
            <a:off x="8086600" y="4365664"/>
            <a:ext cx="0" cy="42863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/>
        </p:nvCxnSpPr>
        <p:spPr>
          <a:xfrm flipH="1">
            <a:off x="7443541" y="4369269"/>
            <a:ext cx="65823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 flipH="1" flipV="1">
            <a:off x="8086513" y="4772660"/>
            <a:ext cx="627380" cy="1016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/>
          <p:nvPr/>
        </p:nvCxnSpPr>
        <p:spPr>
          <a:xfrm>
            <a:off x="8710593" y="4368204"/>
            <a:ext cx="0" cy="42863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/>
        </p:nvCxnSpPr>
        <p:spPr>
          <a:xfrm>
            <a:off x="9298180" y="4373284"/>
            <a:ext cx="0" cy="42863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/>
        </p:nvCxnSpPr>
        <p:spPr>
          <a:xfrm flipH="1">
            <a:off x="8714740" y="4372187"/>
            <a:ext cx="587587" cy="84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/>
          <p:nvPr/>
        </p:nvCxnSpPr>
        <p:spPr>
          <a:xfrm flipH="1">
            <a:off x="9298093" y="4782820"/>
            <a:ext cx="1282700" cy="423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/>
          <p:cNvCxnSpPr/>
          <p:nvPr/>
        </p:nvCxnSpPr>
        <p:spPr>
          <a:xfrm>
            <a:off x="10569873" y="4359737"/>
            <a:ext cx="0" cy="42863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/>
          <p:cNvCxnSpPr/>
          <p:nvPr/>
        </p:nvCxnSpPr>
        <p:spPr>
          <a:xfrm flipH="1">
            <a:off x="10552501" y="4364189"/>
            <a:ext cx="65823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2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000"/>
                            </p:stCondLst>
                            <p:childTnLst>
                              <p:par>
                                <p:cTn id="4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2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2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000"/>
                            </p:stCondLst>
                            <p:childTnLst>
                              <p:par>
                                <p:cTn id="5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2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2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000"/>
                            </p:stCondLst>
                            <p:childTnLst>
                              <p:par>
                                <p:cTn id="6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2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1" dur="2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2000"/>
                            </p:stCondLst>
                            <p:childTnLst>
                              <p:par>
                                <p:cTn id="7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2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2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2000"/>
                            </p:stCondLst>
                            <p:childTnLst>
                              <p:par>
                                <p:cTn id="8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2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4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2000"/>
                            </p:stCondLst>
                            <p:childTnLst>
                              <p:par>
                                <p:cTn id="9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3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2000"/>
                            </p:stCondLst>
                            <p:childTnLst>
                              <p:par>
                                <p:cTn id="10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7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框 2"/>
              <p:cNvSpPr txBox="1"/>
              <p:nvPr/>
            </p:nvSpPr>
            <p:spPr>
              <a:xfrm>
                <a:off x="639660" y="855033"/>
                <a:ext cx="9167069" cy="6822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8255" indent="266700">
                  <a:lnSpc>
                    <a:spcPts val="2000"/>
                  </a:lnSpc>
                  <a:spcAft>
                    <a:spcPts val="600"/>
                  </a:spcAft>
                </a:pPr>
                <a:r>
                  <a:rPr lang="en-US" altLang="zh-CN" sz="1800" kern="1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7.</a:t>
                </a:r>
                <a:r>
                  <a:rPr lang="en-US" altLang="zh-CN" sz="1800" kern="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 Using Boolean algebra, simplify the following expression:</a:t>
                </a:r>
                <a14:m>
                  <m:oMath xmlns:m="http://schemas.openxmlformats.org/officeDocument/2006/math">
                    <m:r>
                      <a:rPr lang="en-US" altLang="zh-CN" sz="1800" kern="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 </m:t>
                    </m:r>
                    <m:acc>
                      <m:accPr>
                        <m:chr m:val="̅"/>
                        <m:ctrlPr>
                          <a:rPr lang="zh-CN" altLang="zh-CN" sz="1800" i="1" ker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zh-CN" sz="1800" kern="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A</m:t>
                        </m:r>
                      </m:e>
                    </m:acc>
                    <m:r>
                      <m:rPr>
                        <m:sty m:val="p"/>
                      </m:rPr>
                      <a:rPr lang="en-US" altLang="zh-CN" sz="1800" kern="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B</m:t>
                    </m:r>
                    <m:r>
                      <a:rPr lang="en-US" altLang="zh-CN" sz="1800" kern="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+</m:t>
                    </m:r>
                    <m:acc>
                      <m:accPr>
                        <m:chr m:val="̅"/>
                        <m:ctrlPr>
                          <a:rPr lang="zh-CN" altLang="zh-CN" sz="1800" i="1" ker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zh-CN" sz="1800" kern="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A</m:t>
                        </m:r>
                      </m:e>
                    </m:acc>
                    <m:r>
                      <m:rPr>
                        <m:sty m:val="p"/>
                      </m:rPr>
                      <a:rPr lang="en-US" altLang="zh-CN" sz="1800" kern="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B</m:t>
                    </m:r>
                    <m:acc>
                      <m:accPr>
                        <m:chr m:val="̅"/>
                        <m:ctrlPr>
                          <a:rPr lang="zh-CN" altLang="zh-CN" sz="1800" i="1" ker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zh-CN" sz="1800" kern="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C</m:t>
                        </m:r>
                      </m:e>
                    </m:acc>
                    <m:r>
                      <a:rPr lang="en-US" altLang="zh-CN" sz="1800" kern="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+</m:t>
                    </m:r>
                    <m:acc>
                      <m:accPr>
                        <m:chr m:val="̅"/>
                        <m:ctrlPr>
                          <a:rPr lang="zh-CN" altLang="zh-CN" sz="1800" i="1" ker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zh-CN" sz="1800" kern="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A</m:t>
                        </m:r>
                      </m:e>
                    </m:acc>
                    <m:r>
                      <m:rPr>
                        <m:sty m:val="p"/>
                      </m:rPr>
                      <a:rPr lang="en-US" altLang="zh-CN" sz="1800" kern="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BCD</m:t>
                    </m:r>
                    <m:r>
                      <a:rPr lang="en-US" altLang="zh-CN" sz="1800" kern="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+</m:t>
                    </m:r>
                    <m:acc>
                      <m:accPr>
                        <m:chr m:val="̅"/>
                        <m:ctrlPr>
                          <a:rPr lang="zh-CN" altLang="zh-CN" sz="1800" i="1" ker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zh-CN" sz="1800" kern="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A</m:t>
                        </m:r>
                      </m:e>
                    </m:acc>
                    <m:r>
                      <m:rPr>
                        <m:sty m:val="p"/>
                      </m:rPr>
                      <a:rPr lang="en-US" altLang="zh-CN" sz="1800" kern="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B</m:t>
                    </m:r>
                    <m:acc>
                      <m:accPr>
                        <m:chr m:val="̅"/>
                        <m:ctrlPr>
                          <a:rPr lang="zh-CN" altLang="zh-CN" sz="1800" i="1" ker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zh-CN" sz="1800" kern="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C</m:t>
                        </m:r>
                      </m:e>
                    </m:acc>
                    <m:acc>
                      <m:accPr>
                        <m:chr m:val="̅"/>
                        <m:ctrlPr>
                          <a:rPr lang="zh-CN" altLang="zh-CN" sz="1800" i="1" ker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zh-CN" sz="1800" kern="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D</m:t>
                        </m:r>
                      </m:e>
                    </m:acc>
                    <m:r>
                      <m:rPr>
                        <m:sty m:val="p"/>
                      </m:rPr>
                      <a:rPr lang="en-US" altLang="zh-CN" sz="1800" kern="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E</m:t>
                    </m:r>
                  </m:oMath>
                </a14:m>
                <a:endParaRPr lang="en-US" altLang="zh-CN" sz="1400" kern="1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  <a:p>
                <a:pPr marL="8255" indent="266700">
                  <a:lnSpc>
                    <a:spcPts val="2000"/>
                  </a:lnSpc>
                  <a:spcAft>
                    <a:spcPts val="600"/>
                  </a:spcAft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kumimoji="0" lang="zh-CN" altLang="zh-CN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kumimoji="0" lang="en-US" altLang="zh-CN" sz="1800" b="0" i="0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+mn-cs"/>
                          </a:rPr>
                          <m:t>A</m:t>
                        </m:r>
                      </m:e>
                    </m:acc>
                    <m:r>
                      <m:rPr>
                        <m:sty m:val="p"/>
                      </m:rPr>
                      <a:rPr kumimoji="0" lang="en-US" altLang="zh-CN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宋体" panose="02010600030101010101" pitchFamily="2" charset="-122"/>
                        <a:cs typeface="+mn-cs"/>
                      </a:rPr>
                      <m:t>B</m:t>
                    </m:r>
                    <m:r>
                      <a:rPr kumimoji="0" lang="en-US" altLang="zh-CN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宋体" panose="02010600030101010101" pitchFamily="2" charset="-122"/>
                        <a:cs typeface="+mn-cs"/>
                      </a:rPr>
                      <m:t>+</m:t>
                    </m:r>
                    <m:acc>
                      <m:accPr>
                        <m:chr m:val="̅"/>
                        <m:ctrlPr>
                          <a:rPr kumimoji="0" lang="zh-CN" altLang="zh-CN" sz="18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kumimoji="0" lang="en-US" altLang="zh-CN" sz="1800" b="0" i="0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+mn-cs"/>
                          </a:rPr>
                          <m:t>A</m:t>
                        </m:r>
                      </m:e>
                    </m:acc>
                    <m:r>
                      <m:rPr>
                        <m:sty m:val="p"/>
                      </m:rPr>
                      <a:rPr kumimoji="0" lang="en-US" altLang="zh-CN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宋体" panose="02010600030101010101" pitchFamily="2" charset="-122"/>
                        <a:cs typeface="+mn-cs"/>
                      </a:rPr>
                      <m:t>B</m:t>
                    </m:r>
                    <m:acc>
                      <m:accPr>
                        <m:chr m:val="̅"/>
                        <m:ctrlPr>
                          <a:rPr kumimoji="0" lang="zh-CN" altLang="zh-CN" sz="18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kumimoji="0" lang="en-US" altLang="zh-CN" sz="1800" b="0" i="0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+mn-cs"/>
                          </a:rPr>
                          <m:t>C</m:t>
                        </m:r>
                      </m:e>
                    </m:acc>
                    <m:r>
                      <a:rPr kumimoji="0" lang="en-US" altLang="zh-CN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宋体" panose="02010600030101010101" pitchFamily="2" charset="-122"/>
                        <a:cs typeface="+mn-cs"/>
                      </a:rPr>
                      <m:t>+</m:t>
                    </m:r>
                    <m:acc>
                      <m:accPr>
                        <m:chr m:val="̅"/>
                        <m:ctrlPr>
                          <a:rPr kumimoji="0" lang="zh-CN" altLang="zh-CN" sz="18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kumimoji="0" lang="en-US" altLang="zh-CN" sz="1800" b="0" i="0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+mn-cs"/>
                          </a:rPr>
                          <m:t>A</m:t>
                        </m:r>
                      </m:e>
                    </m:acc>
                    <m:r>
                      <m:rPr>
                        <m:sty m:val="p"/>
                      </m:rPr>
                      <a:rPr kumimoji="0" lang="en-US" altLang="zh-CN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宋体" panose="02010600030101010101" pitchFamily="2" charset="-122"/>
                        <a:cs typeface="+mn-cs"/>
                      </a:rPr>
                      <m:t>BCD</m:t>
                    </m:r>
                    <m:r>
                      <a:rPr kumimoji="0" lang="en-US" altLang="zh-CN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宋体" panose="02010600030101010101" pitchFamily="2" charset="-122"/>
                        <a:cs typeface="+mn-cs"/>
                      </a:rPr>
                      <m:t>+</m:t>
                    </m:r>
                    <m:acc>
                      <m:accPr>
                        <m:chr m:val="̅"/>
                        <m:ctrlPr>
                          <a:rPr kumimoji="0" lang="zh-CN" altLang="zh-CN" sz="18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kumimoji="0" lang="en-US" altLang="zh-CN" sz="1800" b="0" i="0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+mn-cs"/>
                          </a:rPr>
                          <m:t>A</m:t>
                        </m:r>
                      </m:e>
                    </m:acc>
                    <m:r>
                      <m:rPr>
                        <m:sty m:val="p"/>
                      </m:rPr>
                      <a:rPr kumimoji="0" lang="en-US" altLang="zh-CN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宋体" panose="02010600030101010101" pitchFamily="2" charset="-122"/>
                        <a:cs typeface="+mn-cs"/>
                      </a:rPr>
                      <m:t>B</m:t>
                    </m:r>
                    <m:acc>
                      <m:accPr>
                        <m:chr m:val="̅"/>
                        <m:ctrlPr>
                          <a:rPr kumimoji="0" lang="zh-CN" altLang="zh-CN" sz="18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kumimoji="0" lang="en-US" altLang="zh-CN" sz="1800" b="0" i="0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+mn-cs"/>
                          </a:rPr>
                          <m:t>C</m:t>
                        </m:r>
                      </m:e>
                    </m:acc>
                    <m:acc>
                      <m:accPr>
                        <m:chr m:val="̅"/>
                        <m:ctrlPr>
                          <a:rPr kumimoji="0" lang="zh-CN" altLang="zh-CN" sz="18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kumimoji="0" lang="en-US" altLang="zh-CN" sz="1800" b="0" i="0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+mn-cs"/>
                          </a:rPr>
                          <m:t>D</m:t>
                        </m:r>
                      </m:e>
                    </m:acc>
                    <m:r>
                      <m:rPr>
                        <m:sty m:val="p"/>
                      </m:rPr>
                      <a:rPr kumimoji="0" lang="en-US" altLang="zh-CN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宋体" panose="02010600030101010101" pitchFamily="2" charset="-122"/>
                        <a:cs typeface="+mn-cs"/>
                      </a:rPr>
                      <m:t>E</m:t>
                    </m:r>
                  </m:oMath>
                </a14:m>
                <a:r>
                  <a:rPr lang="en-US" altLang="zh-CN" sz="1400" kern="1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=</a:t>
                </a:r>
                <a:r>
                  <a:rPr lang="zh-CN" altLang="zh-CN" kern="0" dirty="0">
                    <a:solidFill>
                      <a:prstClr val="black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zh-CN" altLang="zh-CN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zh-CN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A</m:t>
                        </m:r>
                      </m:e>
                    </m:acc>
                    <m:r>
                      <m:rPr>
                        <m:sty m:val="p"/>
                      </m:rPr>
                      <a:rPr lang="en-US" altLang="zh-CN" b="0" i="0" kern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B</m:t>
                    </m:r>
                    <m:r>
                      <a:rPr lang="en-US" altLang="zh-CN" b="0" i="0" kern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(</m:t>
                    </m:r>
                    <m:r>
                      <a:rPr lang="en-US" altLang="zh-CN" b="0" i="0" kern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1</m:t>
                    </m:r>
                    <m:r>
                      <a:rPr lang="en-US" altLang="zh-CN" b="0" i="0" kern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+</m:t>
                    </m:r>
                    <m:acc>
                      <m:accPr>
                        <m:chr m:val="̅"/>
                        <m:ctrlPr>
                          <a:rPr lang="zh-CN" altLang="zh-CN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zh-CN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C</m:t>
                        </m:r>
                      </m:e>
                    </m:acc>
                    <m:r>
                      <a:rPr lang="en-US" altLang="zh-CN" b="0" i="0" kern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+</m:t>
                    </m:r>
                    <m:r>
                      <m:rPr>
                        <m:sty m:val="p"/>
                      </m:rPr>
                      <a:rPr lang="en-US" altLang="zh-CN" b="0" i="0" kern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CD</m:t>
                    </m:r>
                    <m:r>
                      <a:rPr lang="en-US" altLang="zh-CN" b="0" i="0" kern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+</m:t>
                    </m:r>
                    <m:acc>
                      <m:accPr>
                        <m:chr m:val="̅"/>
                        <m:ctrlPr>
                          <a:rPr lang="zh-CN" altLang="zh-CN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zh-CN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C</m:t>
                        </m:r>
                      </m:e>
                    </m:acc>
                    <m:acc>
                      <m:accPr>
                        <m:chr m:val="̅"/>
                        <m:ctrlPr>
                          <a:rPr lang="zh-CN" altLang="zh-CN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zh-CN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D</m:t>
                        </m:r>
                      </m:e>
                    </m:acc>
                    <m:r>
                      <m:rPr>
                        <m:sty m:val="p"/>
                      </m:rPr>
                      <a:rPr lang="en-US" altLang="zh-CN" ker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E</m:t>
                    </m:r>
                    <m:r>
                      <a:rPr lang="en-US" altLang="zh-CN" b="0" i="0" kern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)</m:t>
                    </m:r>
                  </m:oMath>
                </a14:m>
                <a:r>
                  <a:rPr lang="en-US" altLang="zh-CN" sz="1400" kern="1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=</a:t>
                </a:r>
                <a:r>
                  <a:rPr lang="zh-CN" altLang="zh-CN" kern="0" dirty="0">
                    <a:solidFill>
                      <a:prstClr val="black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zh-CN" altLang="zh-CN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zh-CN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A</m:t>
                        </m:r>
                      </m:e>
                    </m:acc>
                    <m:r>
                      <m:rPr>
                        <m:sty m:val="p"/>
                      </m:rPr>
                      <a:rPr lang="en-US" altLang="zh-CN" ker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B</m:t>
                    </m:r>
                  </m:oMath>
                </a14:m>
                <a:endParaRPr lang="zh-CN" altLang="zh-CN" sz="1400" kern="1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mc:Choice>
        <mc:Fallback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660" y="855033"/>
                <a:ext cx="9167069" cy="682238"/>
              </a:xfrm>
              <a:prstGeom prst="rect">
                <a:avLst/>
              </a:prstGeom>
              <a:blipFill rotWithShape="1">
                <a:blip r:embed="rId1"/>
                <a:stretch>
                  <a:fillRect l="-2" t="-47" r="5" b="8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本框 4"/>
              <p:cNvSpPr txBox="1"/>
              <p:nvPr/>
            </p:nvSpPr>
            <p:spPr>
              <a:xfrm>
                <a:off x="757106" y="2104993"/>
                <a:ext cx="8932177" cy="10147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8255" indent="266700">
                  <a:lnSpc>
                    <a:spcPts val="2000"/>
                  </a:lnSpc>
                  <a:spcAft>
                    <a:spcPts val="600"/>
                  </a:spcAft>
                </a:pPr>
                <a:r>
                  <a:rPr lang="en-US" altLang="zh-CN" sz="1800" kern="1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8. Implement the function f(A,B)=AB’+CD by using NAND gate only.</a:t>
                </a:r>
                <a:endParaRPr lang="en-US" altLang="zh-CN" sz="1800" kern="1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  <a:p>
                <a:pPr marL="8255" indent="266700">
                  <a:lnSpc>
                    <a:spcPts val="2000"/>
                  </a:lnSpc>
                  <a:spcAft>
                    <a:spcPts val="600"/>
                  </a:spcAft>
                </a:pPr>
                <a:endParaRPr lang="en-US" altLang="zh-CN" kern="100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  <a:p>
                <a:pPr marL="8255" indent="266700">
                  <a:lnSpc>
                    <a:spcPts val="2000"/>
                  </a:lnSpc>
                  <a:spcAft>
                    <a:spcPts val="600"/>
                  </a:spcAft>
                </a:pPr>
                <a:r>
                  <a:rPr lang="en-US" altLang="zh-CN" kern="1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f(A,B)=AB’+CD=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CN" i="1" kern="100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Cambria Math" panose="02040503050406030204" pitchFamily="18" charset="0"/>
                          </a:rPr>
                        </m:ctrlPr>
                      </m:accPr>
                      <m:e>
                        <m:acc>
                          <m:accPr>
                            <m:chr m:val="̅"/>
                            <m:ctrlPr>
                              <a:rPr lang="en-US" altLang="zh-CN" i="1" kern="100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i="1" kern="100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Cambria Math" panose="02040503050406030204" pitchFamily="18" charset="0"/>
                              </a:rPr>
                              <m:t>𝐴𝐵</m:t>
                            </m:r>
                            <m:r>
                              <a:rPr lang="en-US" altLang="zh-CN" i="1" kern="100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Cambria Math" panose="02040503050406030204" pitchFamily="18" charset="0"/>
                              </a:rPr>
                              <m:t>’</m:t>
                            </m:r>
                          </m:e>
                        </m:acc>
                        <m:r>
                          <a:rPr lang="en-US" altLang="zh-CN" i="1" kern="100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Cambria Math" panose="02040503050406030204" pitchFamily="18" charset="0"/>
                          </a:rPr>
                          <m:t> </m:t>
                        </m:r>
                        <m:acc>
                          <m:accPr>
                            <m:chr m:val="̅"/>
                            <m:ctrlPr>
                              <a:rPr lang="en-US" altLang="zh-CN" i="1" kern="100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i="1" kern="100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Cambria Math" panose="02040503050406030204" pitchFamily="18" charset="0"/>
                              </a:rPr>
                              <m:t>𝐶𝐷</m:t>
                            </m:r>
                          </m:e>
                        </m:acc>
                      </m:e>
                    </m:acc>
                  </m:oMath>
                </a14:m>
                <a:r>
                  <a:rPr lang="en-US" altLang="zh-CN" kern="1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=NOT(NOT(A*NOT(B))*NOT(C*D))</a:t>
                </a:r>
                <a:endParaRPr lang="zh-CN" altLang="zh-CN" sz="1400" kern="1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mc:Choice>
        <mc:Fallback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106" y="2104993"/>
                <a:ext cx="8932177" cy="1014730"/>
              </a:xfrm>
              <a:prstGeom prst="rect">
                <a:avLst/>
              </a:prstGeom>
              <a:blipFill rotWithShape="1">
                <a:blip r:embed="rId2"/>
                <a:stretch>
                  <a:fillRect l="-2" t="-59" r="5" b="5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5" name="组合 34"/>
          <p:cNvGrpSpPr/>
          <p:nvPr/>
        </p:nvGrpSpPr>
        <p:grpSpPr>
          <a:xfrm>
            <a:off x="2738119" y="4021685"/>
            <a:ext cx="3789315" cy="1229715"/>
            <a:chOff x="4385309" y="4250284"/>
            <a:chExt cx="2841986" cy="1229715"/>
          </a:xfrm>
        </p:grpSpPr>
        <p:sp>
          <p:nvSpPr>
            <p:cNvPr id="4" name="流程图: 延期 3"/>
            <p:cNvSpPr/>
            <p:nvPr>
              <p:custDataLst>
                <p:tags r:id="rId3"/>
              </p:custDataLst>
            </p:nvPr>
          </p:nvSpPr>
          <p:spPr>
            <a:xfrm>
              <a:off x="4887035" y="4250284"/>
              <a:ext cx="585065" cy="540060"/>
            </a:xfrm>
            <a:prstGeom prst="flowChartDelay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2400"/>
            </a:p>
          </p:txBody>
        </p:sp>
        <p:sp>
          <p:nvSpPr>
            <p:cNvPr id="13" name="流程图: 延期 12"/>
            <p:cNvSpPr/>
            <p:nvPr>
              <p:custDataLst>
                <p:tags r:id="rId4"/>
              </p:custDataLst>
            </p:nvPr>
          </p:nvSpPr>
          <p:spPr>
            <a:xfrm>
              <a:off x="4887034" y="4939939"/>
              <a:ext cx="585065" cy="540060"/>
            </a:xfrm>
            <a:prstGeom prst="flowChartDelay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2400"/>
            </a:p>
          </p:txBody>
        </p:sp>
        <p:sp>
          <p:nvSpPr>
            <p:cNvPr id="15" name="流程图: 延期 14"/>
            <p:cNvSpPr/>
            <p:nvPr>
              <p:custDataLst>
                <p:tags r:id="rId5"/>
              </p:custDataLst>
            </p:nvPr>
          </p:nvSpPr>
          <p:spPr>
            <a:xfrm>
              <a:off x="6057165" y="4849442"/>
              <a:ext cx="585065" cy="540060"/>
            </a:xfrm>
            <a:prstGeom prst="flowChartDelay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2400"/>
            </a:p>
          </p:txBody>
        </p:sp>
        <p:sp>
          <p:nvSpPr>
            <p:cNvPr id="2" name="椭圆 1"/>
            <p:cNvSpPr/>
            <p:nvPr>
              <p:custDataLst>
                <p:tags r:id="rId6"/>
              </p:custDataLst>
            </p:nvPr>
          </p:nvSpPr>
          <p:spPr>
            <a:xfrm>
              <a:off x="6642230" y="5093698"/>
              <a:ext cx="90010" cy="90010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2400"/>
            </a:p>
          </p:txBody>
        </p:sp>
        <p:sp>
          <p:nvSpPr>
            <p:cNvPr id="17" name="椭圆 16"/>
            <p:cNvSpPr/>
            <p:nvPr>
              <p:custDataLst>
                <p:tags r:id="rId7"/>
              </p:custDataLst>
            </p:nvPr>
          </p:nvSpPr>
          <p:spPr>
            <a:xfrm>
              <a:off x="5472100" y="4475309"/>
              <a:ext cx="90010" cy="90010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2400"/>
            </a:p>
          </p:txBody>
        </p:sp>
        <p:sp>
          <p:nvSpPr>
            <p:cNvPr id="18" name="椭圆 17"/>
            <p:cNvSpPr/>
            <p:nvPr>
              <p:custDataLst>
                <p:tags r:id="rId8"/>
              </p:custDataLst>
            </p:nvPr>
          </p:nvSpPr>
          <p:spPr>
            <a:xfrm>
              <a:off x="5472100" y="5184195"/>
              <a:ext cx="90010" cy="90010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2400"/>
            </a:p>
          </p:txBody>
        </p:sp>
        <p:cxnSp>
          <p:nvCxnSpPr>
            <p:cNvPr id="7" name="直接连接符 6"/>
            <p:cNvCxnSpPr>
              <a:stCxn id="18" idx="6"/>
            </p:cNvCxnSpPr>
            <p:nvPr>
              <p:custDataLst>
                <p:tags r:id="rId9"/>
              </p:custDataLst>
            </p:nvPr>
          </p:nvCxnSpPr>
          <p:spPr>
            <a:xfrm>
              <a:off x="5562110" y="5229200"/>
              <a:ext cx="49505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肘形连接符 8"/>
            <p:cNvCxnSpPr>
              <a:stCxn id="17" idx="6"/>
            </p:cNvCxnSpPr>
            <p:nvPr>
              <p:custDataLst>
                <p:tags r:id="rId10"/>
              </p:custDataLst>
            </p:nvPr>
          </p:nvCxnSpPr>
          <p:spPr>
            <a:xfrm>
              <a:off x="5562110" y="4520314"/>
              <a:ext cx="495055" cy="483861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/>
            <p:cNvCxnSpPr/>
            <p:nvPr>
              <p:custDataLst>
                <p:tags r:id="rId11"/>
              </p:custDataLst>
            </p:nvPr>
          </p:nvCxnSpPr>
          <p:spPr>
            <a:xfrm>
              <a:off x="6732240" y="5138703"/>
              <a:ext cx="49505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/>
            <p:cNvCxnSpPr/>
            <p:nvPr>
              <p:custDataLst>
                <p:tags r:id="rId12"/>
              </p:custDataLst>
            </p:nvPr>
          </p:nvCxnSpPr>
          <p:spPr>
            <a:xfrm>
              <a:off x="4391980" y="4374105"/>
              <a:ext cx="49505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/>
            <p:nvPr>
              <p:custDataLst>
                <p:tags r:id="rId13"/>
              </p:custDataLst>
            </p:nvPr>
          </p:nvCxnSpPr>
          <p:spPr>
            <a:xfrm>
              <a:off x="4398650" y="4644135"/>
              <a:ext cx="49505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/>
            <p:cNvCxnSpPr/>
            <p:nvPr>
              <p:custDataLst>
                <p:tags r:id="rId14"/>
              </p:custDataLst>
            </p:nvPr>
          </p:nvCxnSpPr>
          <p:spPr>
            <a:xfrm>
              <a:off x="4385309" y="5094185"/>
              <a:ext cx="49505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/>
            <p:cNvCxnSpPr/>
            <p:nvPr>
              <p:custDataLst>
                <p:tags r:id="rId15"/>
              </p:custDataLst>
            </p:nvPr>
          </p:nvCxnSpPr>
          <p:spPr>
            <a:xfrm>
              <a:off x="4391979" y="5364215"/>
              <a:ext cx="49505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文本框 5"/>
          <p:cNvSpPr txBox="1"/>
          <p:nvPr/>
        </p:nvSpPr>
        <p:spPr>
          <a:xfrm>
            <a:off x="2442845" y="3951605"/>
            <a:ext cx="537210" cy="14198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20000"/>
              </a:lnSpc>
            </a:pPr>
            <a:r>
              <a:rPr lang="en-US" altLang="zh-CN"/>
              <a:t>A</a:t>
            </a:r>
            <a:endParaRPr lang="en-US" altLang="zh-CN"/>
          </a:p>
          <a:p>
            <a:pPr>
              <a:lnSpc>
                <a:spcPct val="120000"/>
              </a:lnSpc>
            </a:pPr>
            <a:r>
              <a:rPr lang="en-US" altLang="zh-CN"/>
              <a:t>B’</a:t>
            </a:r>
            <a:endParaRPr lang="en-US" altLang="zh-CN"/>
          </a:p>
          <a:p>
            <a:pPr>
              <a:lnSpc>
                <a:spcPct val="120000"/>
              </a:lnSpc>
            </a:pPr>
            <a:r>
              <a:rPr lang="en-US" altLang="zh-CN"/>
              <a:t>C</a:t>
            </a:r>
            <a:endParaRPr lang="en-US" altLang="zh-CN"/>
          </a:p>
          <a:p>
            <a:pPr>
              <a:lnSpc>
                <a:spcPct val="120000"/>
              </a:lnSpc>
            </a:pPr>
            <a:r>
              <a:rPr lang="en-US" altLang="zh-CN"/>
              <a:t>D</a:t>
            </a:r>
            <a:endParaRPr lang="en-US" altLang="zh-CN"/>
          </a:p>
        </p:txBody>
      </p:sp>
      <p:sp>
        <p:nvSpPr>
          <p:cNvPr id="8" name="文本框 7"/>
          <p:cNvSpPr txBox="1"/>
          <p:nvPr/>
        </p:nvSpPr>
        <p:spPr>
          <a:xfrm>
            <a:off x="6647180" y="476758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Y</a:t>
            </a:r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620785" y="605996"/>
            <a:ext cx="468944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9. Simplify the following </a:t>
            </a:r>
            <a:r>
              <a:rPr kumimoji="0" lang="en-US" altLang="zh-CN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boolean</a:t>
            </a:r>
            <a:r>
              <a:rPr kumimoji="0" lang="en-US" altLang="zh-CN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functions </a:t>
            </a:r>
            <a:endParaRPr kumimoji="0" lang="en-US" altLang="zh-CN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097" name="_x0000_t75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805" y="924107"/>
            <a:ext cx="4915949" cy="430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 3"/>
              <p:cNvSpPr>
                <a:spLocks noChangeArrowheads="1"/>
              </p:cNvSpPr>
              <p:nvPr/>
            </p:nvSpPr>
            <p:spPr bwMode="auto">
              <a:xfrm>
                <a:off x="39370" y="1533843"/>
                <a:ext cx="10347960" cy="48133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ctr" anchorCtr="0" compatLnSpc="1">
                <a:spAutoFit/>
              </a:bodyPr>
              <a:lstStyle>
                <a:lvl1pPr indent="3048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</a:pPr>
                <a:r>
                  <a:rPr kumimoji="0" lang="en-US" altLang="zh-CN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    (1)Convert the </a:t>
                </a:r>
                <a:r>
                  <a:rPr lang="en-US" altLang="zh-CN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above</a:t>
                </a:r>
                <a:r>
                  <a:rPr kumimoji="0" lang="en-US" altLang="zh-CN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expression to standard </a:t>
                </a:r>
                <a:r>
                  <a:rPr kumimoji="0" lang="en-US" altLang="zh-CN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SOP </a:t>
                </a:r>
                <a:r>
                  <a:rPr kumimoji="0" lang="en-US" altLang="zh-CN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forms</a:t>
                </a:r>
                <a:endParaRPr kumimoji="0" lang="en-US" altLang="zh-CN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lvl="0" indent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altLang="zh-CN" sz="18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       </m:t>
                      </m:r>
                      <m:r>
                        <a:rPr kumimoji="0" lang="en-US" altLang="zh-CN" sz="18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𝐹</m:t>
                      </m:r>
                      <m:r>
                        <a:rPr kumimoji="0" lang="en-US" altLang="zh-CN" sz="18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</m:t>
                      </m:r>
                      <m:r>
                        <a:rPr kumimoji="0" lang="en-US" altLang="zh-CN" sz="18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𝐴</m:t>
                      </m:r>
                      <m:acc>
                        <m:accPr>
                          <m:chr m:val="̅"/>
                          <m:ctrlPr>
                            <a:rPr kumimoji="0" lang="zh-CN" altLang="zh-CN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kumimoji="0" lang="en-US" altLang="zh-CN" sz="1800" b="0" i="0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+mn-cs"/>
                            </a:rPr>
                            <m:t>B</m:t>
                          </m:r>
                        </m:e>
                      </m:acc>
                      <m:r>
                        <m:rPr>
                          <m:sty m:val="p"/>
                        </m:rPr>
                        <a:rPr kumimoji="0" lang="en-US" altLang="zh-CN" sz="18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宋体" panose="02010600030101010101" pitchFamily="2" charset="-122"/>
                          <a:cs typeface="+mn-cs"/>
                        </a:rPr>
                        <m:t>CD</m:t>
                      </m:r>
                      <m:r>
                        <a:rPr kumimoji="0" lang="en-US" altLang="zh-CN" sz="18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宋体" panose="02010600030101010101" pitchFamily="2" charset="-122"/>
                          <a:cs typeface="+mn-cs"/>
                        </a:rPr>
                        <m:t>+</m:t>
                      </m:r>
                      <m:r>
                        <a:rPr kumimoji="0" lang="en-US" altLang="zh-CN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𝐴</m:t>
                      </m:r>
                      <m:acc>
                        <m:accPr>
                          <m:chr m:val="̅"/>
                          <m:ctrlPr>
                            <a:rPr kumimoji="0" lang="zh-CN" altLang="zh-CN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kumimoji="0" lang="en-US" altLang="zh-CN" b="0" i="0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+mn-cs"/>
                            </a:rPr>
                            <m:t>B</m:t>
                          </m:r>
                        </m:e>
                      </m:acc>
                      <m:r>
                        <m:rPr>
                          <m:sty m:val="p"/>
                        </m:rPr>
                        <a:rPr kumimoji="0" lang="en-US" altLang="zh-CN" b="0" i="0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宋体" panose="02010600030101010101" pitchFamily="2" charset="-122"/>
                          <a:cs typeface="Cambria Math" panose="02040503050406030204" pitchFamily="18" charset="0"/>
                        </a:rPr>
                        <m:t>C</m:t>
                      </m:r>
                      <m:acc>
                        <m:accPr>
                          <m:chr m:val="̅"/>
                          <m:ctrlPr>
                            <a:rPr kumimoji="0" lang="zh-CN" altLang="zh-CN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accPr>
                        <m:e>
                          <m:r>
                            <a:rPr kumimoji="0" lang="en-US" altLang="zh-CN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𝐷</m:t>
                          </m:r>
                        </m:e>
                      </m:acc>
                      <m:r>
                        <a:rPr kumimoji="0" lang="en-US" altLang="zh-CN" sz="18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宋体" panose="02010600030101010101" pitchFamily="2" charset="-122"/>
                          <a:cs typeface="+mn-cs"/>
                        </a:rPr>
                        <m:t>+</m:t>
                      </m:r>
                      <m:r>
                        <a:rPr kumimoji="0" lang="en-US" altLang="zh-CN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𝐴</m:t>
                      </m:r>
                      <m:acc>
                        <m:accPr>
                          <m:chr m:val="̅"/>
                          <m:ctrlPr>
                            <a:rPr kumimoji="0" lang="zh-CN" altLang="zh-CN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kumimoji="0" lang="en-US" altLang="zh-CN" b="0" i="0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+mn-cs"/>
                            </a:rPr>
                            <m:t>B</m:t>
                          </m:r>
                        </m:e>
                      </m:acc>
                      <m:acc>
                        <m:accPr>
                          <m:chr m:val="̅"/>
                          <m:ctrlPr>
                            <a:rPr kumimoji="0" lang="zh-CN" altLang="zh-CN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accPr>
                        <m:e>
                          <m:r>
                            <a:rPr kumimoji="0" lang="en-US" altLang="zh-CN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mbria Math" panose="02040503050406030204" pitchFamily="18" charset="0"/>
                            </a:rPr>
                            <m:t>𝐶</m:t>
                          </m:r>
                        </m:e>
                      </m:acc>
                      <m:r>
                        <a:rPr kumimoji="0" lang="en-US" altLang="zh-CN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mbria Math" panose="02040503050406030204" pitchFamily="18" charset="0"/>
                        </a:rPr>
                        <m:t>𝐷</m:t>
                      </m:r>
                      <m:r>
                        <a:rPr kumimoji="0" lang="en-US" altLang="zh-CN" sz="18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宋体" panose="02010600030101010101" pitchFamily="2" charset="-122"/>
                          <a:cs typeface="+mn-cs"/>
                        </a:rPr>
                        <m:t> +</m:t>
                      </m:r>
                      <m:r>
                        <a:rPr kumimoji="0" lang="en-US" altLang="zh-CN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𝐴</m:t>
                      </m:r>
                      <m:acc>
                        <m:accPr>
                          <m:chr m:val="̅"/>
                          <m:ctrlPr>
                            <a:rPr kumimoji="0" lang="zh-CN" altLang="zh-CN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kumimoji="0" lang="en-US" altLang="zh-CN" b="0" i="0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+mn-cs"/>
                            </a:rPr>
                            <m:t>B</m:t>
                          </m:r>
                        </m:e>
                      </m:acc>
                      <m:acc>
                        <m:accPr>
                          <m:chr m:val="̅"/>
                          <m:ctrlPr>
                            <a:rPr kumimoji="0" lang="zh-CN" altLang="zh-CN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accPr>
                        <m:e>
                          <m:r>
                            <a:rPr kumimoji="0" lang="en-US" altLang="zh-CN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mbria Math" panose="02040503050406030204" pitchFamily="18" charset="0"/>
                            </a:rPr>
                            <m:t>𝐶</m:t>
                          </m:r>
                        </m:e>
                      </m:acc>
                      <m:acc>
                        <m:accPr>
                          <m:chr m:val="̅"/>
                          <m:ctrlPr>
                            <a:rPr kumimoji="0" lang="zh-CN" altLang="zh-CN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accPr>
                        <m:e>
                          <m:r>
                            <a:rPr kumimoji="0" lang="en-US" altLang="zh-CN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𝐷</m:t>
                          </m:r>
                        </m:e>
                      </m:acc>
                      <m:r>
                        <a:rPr kumimoji="0" lang="en-US" altLang="zh-CN" sz="18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宋体" panose="02010600030101010101" pitchFamily="2" charset="-122"/>
                          <a:cs typeface="+mn-cs"/>
                        </a:rPr>
                        <m:t> </m:t>
                      </m:r>
                      <m:r>
                        <a:rPr kumimoji="0" lang="en-US" altLang="zh-CN" sz="18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宋体" panose="02010600030101010101" pitchFamily="2" charset="-122"/>
                          <a:cs typeface="+mn-cs"/>
                        </a:rPr>
                        <m:t>+</m:t>
                      </m:r>
                      <m:r>
                        <m:rPr>
                          <m:sty m:val="p"/>
                        </m:rPr>
                        <a:rPr kumimoji="0" lang="en-US" altLang="zh-CN" sz="18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宋体" panose="02010600030101010101" pitchFamily="2" charset="-122"/>
                          <a:cs typeface="+mn-cs"/>
                        </a:rPr>
                        <m:t>AB</m:t>
                      </m:r>
                      <m:r>
                        <a:rPr kumimoji="0" lang="en-US" altLang="zh-CN" sz="18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𝐶𝐷</m:t>
                      </m:r>
                      <m:r>
                        <a:rPr kumimoji="0" lang="en-US" altLang="zh-CN" sz="18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+ </m:t>
                      </m:r>
                      <m:acc>
                        <m:accPr>
                          <m:chr m:val="̅"/>
                          <m:ctrlPr>
                            <a:rPr kumimoji="0" lang="zh-CN" altLang="zh-CN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accPr>
                        <m:e>
                          <m:r>
                            <a:rPr kumimoji="0" lang="en-US" altLang="zh-CN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𝐴</m:t>
                          </m:r>
                        </m:e>
                      </m:acc>
                      <m:r>
                        <m:rPr>
                          <m:sty m:val="p"/>
                        </m:rPr>
                        <a:rPr kumimoji="0" lang="en-US" altLang="zh-CN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宋体" panose="02010600030101010101" pitchFamily="2" charset="-122"/>
                          <a:cs typeface="+mn-cs"/>
                        </a:rPr>
                        <m:t>B</m:t>
                      </m:r>
                      <m:r>
                        <a:rPr kumimoji="0" lang="en-US" altLang="zh-CN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𝐶𝐷</m:t>
                      </m:r>
                      <m:r>
                        <a:rPr kumimoji="0" lang="en-US" altLang="zh-CN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+ </m:t>
                      </m:r>
                      <m:acc>
                        <m:accPr>
                          <m:chr m:val="̅"/>
                          <m:ctrlPr>
                            <a:rPr kumimoji="0" lang="zh-CN" altLang="zh-CN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accPr>
                        <m:e>
                          <m:r>
                            <a:rPr kumimoji="0" lang="en-US" altLang="zh-CN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𝐴</m:t>
                          </m:r>
                        </m:e>
                      </m:acc>
                      <m:acc>
                        <m:accPr>
                          <m:chr m:val="̅"/>
                          <m:ctrlPr>
                            <a:rPr kumimoji="0" lang="zh-CN" altLang="zh-CN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kumimoji="0" lang="en-US" altLang="zh-CN" b="0" i="0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+mn-cs"/>
                            </a:rPr>
                            <m:t>B</m:t>
                          </m:r>
                        </m:e>
                      </m:acc>
                      <m:r>
                        <a:rPr kumimoji="0" lang="en-US" altLang="zh-CN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𝐶𝐷</m:t>
                      </m:r>
                      <m:r>
                        <a:rPr kumimoji="0" lang="en-US" altLang="zh-CN" sz="18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宋体" panose="02010600030101010101" pitchFamily="2" charset="-122"/>
                          <a:cs typeface="+mn-cs"/>
                        </a:rPr>
                        <m:t>+</m:t>
                      </m:r>
                      <m:r>
                        <m:rPr>
                          <m:sty m:val="p"/>
                        </m:rPr>
                        <a:rPr kumimoji="0" lang="en-US" altLang="zh-CN" sz="18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宋体" panose="02010600030101010101" pitchFamily="2" charset="-122"/>
                          <a:cs typeface="+mn-cs"/>
                        </a:rPr>
                        <m:t>A</m:t>
                      </m:r>
                      <m:r>
                        <m:rPr>
                          <m:sty m:val="p"/>
                        </m:rPr>
                        <a:rPr kumimoji="0" lang="en-US" altLang="zh-CN" sz="18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宋体" panose="02010600030101010101" pitchFamily="2" charset="-122"/>
                          <a:cs typeface="+mn-cs"/>
                        </a:rPr>
                        <m:t>B</m:t>
                      </m:r>
                      <m:acc>
                        <m:accPr>
                          <m:chr m:val="̅"/>
                          <m:ctrlPr>
                            <a:rPr lang="zh-CN" altLang="zh-CN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zh-CN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C</m:t>
                          </m:r>
                        </m:e>
                      </m:acc>
                      <m:r>
                        <m:rPr>
                          <m:sty m:val="p"/>
                        </m:rPr>
                        <a:rPr lang="en-US" altLang="zh-CN" ker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D</m:t>
                      </m:r>
                      <m:r>
                        <a:rPr lang="en-US" altLang="zh-CN" ker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 +</m:t>
                      </m:r>
                      <m:acc>
                        <m:accPr>
                          <m:chr m:val="̅"/>
                          <m:ctrlPr>
                            <a:rPr kumimoji="0" lang="zh-CN" altLang="zh-CN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accPr>
                        <m:e>
                          <m:r>
                            <a:rPr kumimoji="0" lang="en-US" altLang="zh-CN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𝐴</m:t>
                          </m:r>
                        </m:e>
                      </m:acc>
                      <m:r>
                        <m:rPr>
                          <m:sty m:val="p"/>
                        </m:rPr>
                        <a:rPr kumimoji="0" lang="en-US" altLang="zh-CN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宋体" panose="02010600030101010101" pitchFamily="2" charset="-122"/>
                          <a:cs typeface="+mn-cs"/>
                        </a:rPr>
                        <m:t>B</m:t>
                      </m:r>
                      <m:acc>
                        <m:accPr>
                          <m:chr m:val="̅"/>
                          <m:ctrlPr>
                            <a:rPr lang="zh-CN" altLang="zh-CN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zh-CN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C</m:t>
                          </m:r>
                        </m:e>
                      </m:acc>
                      <m:r>
                        <m:rPr>
                          <m:sty m:val="p"/>
                        </m:rPr>
                        <a:rPr lang="en-US" altLang="zh-CN" ker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D</m:t>
                      </m:r>
                      <m:r>
                        <a:rPr lang="en-US" altLang="zh-CN" ker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 +</m:t>
                      </m:r>
                      <m:r>
                        <m:rPr>
                          <m:sty m:val="p"/>
                        </m:rPr>
                        <a:rPr kumimoji="0" lang="en-US" altLang="zh-CN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宋体" panose="02010600030101010101" pitchFamily="2" charset="-122"/>
                          <a:cs typeface="+mn-cs"/>
                        </a:rPr>
                        <m:t>AB</m:t>
                      </m:r>
                      <m:acc>
                        <m:accPr>
                          <m:chr m:val="̅"/>
                          <m:ctrlPr>
                            <a:rPr lang="zh-CN" altLang="zh-CN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zh-CN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C</m:t>
                          </m:r>
                        </m:e>
                      </m:acc>
                      <m:acc>
                        <m:accPr>
                          <m:chr m:val="̅"/>
                          <m:ctrlPr>
                            <a:rPr kumimoji="0" lang="zh-CN" altLang="zh-CN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accPr>
                        <m:e>
                          <m:r>
                            <a:rPr kumimoji="0" lang="en-US" altLang="zh-CN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𝐷</m:t>
                          </m:r>
                        </m:e>
                      </m:acc>
                      <m:r>
                        <a:rPr lang="en-US" altLang="zh-CN" ker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 </m:t>
                      </m:r>
                      <m:r>
                        <a:rPr lang="en-US" altLang="zh-CN" ker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 </m:t>
                      </m:r>
                    </m:oMath>
                  </m:oMathPara>
                </a14:m>
                <a:endParaRPr kumimoji="0" lang="en-US" altLang="zh-CN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  <a:p>
                <a:pPr marL="0" marR="0" lvl="0" indent="30480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kumimoji="0" lang="en-US" altLang="zh-CN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(2) Use a Karnaugh map to </a:t>
                </a:r>
                <a:r>
                  <a:rPr kumimoji="0" lang="en-US" altLang="zh-CN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reducete</a:t>
                </a:r>
                <a:r>
                  <a:rPr kumimoji="0" lang="en-US" altLang="zh-CN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SOP expression</a:t>
                </a:r>
                <a:endParaRPr kumimoji="0" lang="en-US" altLang="zh-CN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0" marR="0" lvl="0" indent="30480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endParaRPr kumimoji="0" lang="en-US" altLang="zh-CN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0" marR="0" lvl="0" indent="30480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endParaRPr kumimoji="0" lang="en-US" altLang="zh-CN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0" marR="0" lvl="0" indent="30480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endParaRPr kumimoji="0" lang="en-US" altLang="zh-CN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  <a:p>
                <a:pPr marL="0" marR="0" lvl="0" indent="30480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endParaRPr lang="en-US" altLang="zh-CN" dirty="0"/>
              </a:p>
              <a:p>
                <a:pPr marL="0" marR="0" lvl="0" indent="30480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endParaRPr kumimoji="0" lang="en-US" altLang="zh-CN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  <a:p>
                <a:pPr marL="0" marR="0" lvl="0" indent="30480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endParaRPr lang="en-US" altLang="zh-CN" dirty="0"/>
              </a:p>
              <a:p>
                <a:pPr marL="0" marR="0" lvl="0" indent="30480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endParaRPr kumimoji="0" lang="en-US" altLang="zh-CN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  <a:p>
                <a:pPr marL="0" marR="0" lvl="0" indent="30480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endParaRPr lang="en-US" altLang="zh-CN" dirty="0"/>
              </a:p>
              <a:p>
                <a:pPr marL="0" marR="0" lvl="0" indent="30480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endParaRPr kumimoji="0" lang="en-US" altLang="zh-CN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  <a:p>
                <a:pPr marL="0" marR="0" lvl="0" indent="30480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endParaRPr kumimoji="0" lang="en-US" altLang="zh-CN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0" marR="0" lvl="0" indent="30480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endParaRPr lang="en-US" altLang="zh-CN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0" marR="0" lvl="0" indent="30480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kumimoji="0" lang="en-US" altLang="zh-CN" sz="1800" b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Cambria Math" panose="02040503050406030204" pitchFamily="18" charset="0"/>
                    <a:cs typeface="+mn-cs"/>
                  </a:rPr>
                  <a:t>  </a:t>
                </a:r>
                <a14:m>
                  <m:oMath xmlns:m="http://schemas.openxmlformats.org/officeDocument/2006/math">
                    <m:r>
                      <a:rPr kumimoji="0" lang="en-US" altLang="zh-CN" sz="18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𝐹</m:t>
                    </m:r>
                    <m:r>
                      <a:rPr kumimoji="0" lang="en-US" altLang="zh-CN" sz="18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=</m:t>
                    </m:r>
                    <m:r>
                      <a:rPr kumimoji="0" lang="en-US" altLang="zh-CN" sz="18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𝐴</m:t>
                    </m:r>
                    <m:acc>
                      <m:accPr>
                        <m:chr m:val="̅"/>
                        <m:ctrlPr>
                          <a:rPr kumimoji="0" lang="zh-CN" altLang="zh-CN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kumimoji="0" lang="en-US" altLang="zh-CN" sz="1800" b="0" i="0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+mn-cs"/>
                          </a:rPr>
                          <m:t>B</m:t>
                        </m:r>
                      </m:e>
                    </m:acc>
                    <m:r>
                      <a:rPr kumimoji="0" lang="en-US" altLang="zh-CN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宋体" panose="02010600030101010101" pitchFamily="2" charset="-122"/>
                        <a:cs typeface="+mn-cs"/>
                      </a:rPr>
                      <m:t>+</m:t>
                    </m:r>
                    <m:r>
                      <a:rPr kumimoji="0" lang="en-US" altLang="zh-CN" sz="18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𝐶𝐷</m:t>
                    </m:r>
                    <m:r>
                      <a:rPr kumimoji="0" lang="en-US" altLang="zh-CN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宋体" panose="02010600030101010101" pitchFamily="2" charset="-122"/>
                        <a:cs typeface="+mn-cs"/>
                      </a:rPr>
                      <m:t>+</m:t>
                    </m:r>
                    <m:r>
                      <m:rPr>
                        <m:sty m:val="p"/>
                      </m:rPr>
                      <a:rPr kumimoji="0" lang="en-US" altLang="zh-CN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宋体" panose="02010600030101010101" pitchFamily="2" charset="-122"/>
                        <a:cs typeface="+mn-cs"/>
                      </a:rPr>
                      <m:t>B</m:t>
                    </m:r>
                    <m:acc>
                      <m:accPr>
                        <m:chr m:val="̅"/>
                        <m:ctrlPr>
                          <a:rPr lang="zh-CN" altLang="zh-CN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zh-CN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C</m:t>
                        </m:r>
                      </m:e>
                    </m:acc>
                  </m:oMath>
                </a14:m>
                <a:endParaRPr kumimoji="0" lang="en-US" altLang="zh-CN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0" marR="0" lvl="0" indent="30480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endParaRPr lang="en-US" altLang="zh-CN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0" marR="0" lvl="0" indent="30480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kumimoji="0" lang="en-US" altLang="zh-CN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(3) Draw out the logic diagram</a:t>
                </a:r>
                <a:endParaRPr kumimoji="0" lang="en-US" altLang="zh-CN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3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9370" y="1533843"/>
                <a:ext cx="10347960" cy="4813300"/>
              </a:xfrm>
              <a:prstGeom prst="rect">
                <a:avLst/>
              </a:prstGeom>
              <a:blipFill rotWithShape="1">
                <a:blip r:embed="rId2"/>
                <a:stretch>
                  <a:fillRect t="-7" b="7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表格 4"/>
          <p:cNvGraphicFramePr>
            <a:graphicFrameLocks noGrp="1"/>
          </p:cNvGraphicFramePr>
          <p:nvPr>
            <p:custDataLst>
              <p:tags r:id="rId3"/>
            </p:custDataLst>
          </p:nvPr>
        </p:nvGraphicFramePr>
        <p:xfrm>
          <a:off x="927430" y="2703343"/>
          <a:ext cx="3504736" cy="1821896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876184"/>
                <a:gridCol w="876184"/>
                <a:gridCol w="876184"/>
                <a:gridCol w="876184"/>
              </a:tblGrid>
              <a:tr h="455474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0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1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1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1</a:t>
                      </a:r>
                      <a:endParaRPr lang="zh-CN" altLang="en-US" b="1" dirty="0"/>
                    </a:p>
                  </a:txBody>
                  <a:tcPr/>
                </a:tc>
              </a:tr>
              <a:tr h="455474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0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1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1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1</a:t>
                      </a:r>
                      <a:endParaRPr lang="zh-CN" altLang="en-US" b="1" dirty="0"/>
                    </a:p>
                  </a:txBody>
                  <a:tcPr/>
                </a:tc>
              </a:tr>
              <a:tr h="455474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1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1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1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1</a:t>
                      </a:r>
                      <a:endParaRPr lang="zh-CN" altLang="en-US" b="1" dirty="0"/>
                    </a:p>
                  </a:txBody>
                  <a:tcPr/>
                </a:tc>
              </a:tr>
              <a:tr h="455474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0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0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0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1</a:t>
                      </a:r>
                      <a:endParaRPr lang="zh-CN" altLang="en-US" b="1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6" name="直接连接符 5"/>
          <p:cNvCxnSpPr/>
          <p:nvPr/>
        </p:nvCxnSpPr>
        <p:spPr>
          <a:xfrm>
            <a:off x="491331" y="2281313"/>
            <a:ext cx="436099" cy="42203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589805" y="2153473"/>
            <a:ext cx="482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AB</a:t>
            </a:r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393356" y="2449262"/>
            <a:ext cx="482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CD</a:t>
            </a:r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1127606" y="2364487"/>
            <a:ext cx="482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00</a:t>
            </a:r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1976877" y="2364487"/>
            <a:ext cx="482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2866896" y="2364487"/>
            <a:ext cx="482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11</a:t>
            </a:r>
            <a:endParaRPr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3775878" y="2349249"/>
            <a:ext cx="482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10</a:t>
            </a:r>
            <a:endParaRPr lang="zh-CN" altLang="en-US" dirty="0"/>
          </a:p>
        </p:txBody>
      </p:sp>
      <p:sp>
        <p:nvSpPr>
          <p:cNvPr id="13" name="文本框 12"/>
          <p:cNvSpPr txBox="1"/>
          <p:nvPr/>
        </p:nvSpPr>
        <p:spPr>
          <a:xfrm>
            <a:off x="429063" y="2777699"/>
            <a:ext cx="482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00</a:t>
            </a:r>
            <a:endParaRPr lang="zh-CN" altLang="en-US" dirty="0"/>
          </a:p>
        </p:txBody>
      </p:sp>
      <p:sp>
        <p:nvSpPr>
          <p:cNvPr id="14" name="文本框 13"/>
          <p:cNvSpPr txBox="1"/>
          <p:nvPr/>
        </p:nvSpPr>
        <p:spPr>
          <a:xfrm>
            <a:off x="436751" y="3221387"/>
            <a:ext cx="482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15" name="文本框 14"/>
          <p:cNvSpPr txBox="1"/>
          <p:nvPr/>
        </p:nvSpPr>
        <p:spPr>
          <a:xfrm>
            <a:off x="444438" y="3649671"/>
            <a:ext cx="482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11</a:t>
            </a:r>
            <a:endParaRPr lang="zh-CN" altLang="en-US" dirty="0"/>
          </a:p>
        </p:txBody>
      </p:sp>
      <p:sp>
        <p:nvSpPr>
          <p:cNvPr id="16" name="文本框 15"/>
          <p:cNvSpPr txBox="1"/>
          <p:nvPr/>
        </p:nvSpPr>
        <p:spPr>
          <a:xfrm>
            <a:off x="460274" y="4118488"/>
            <a:ext cx="482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10</a:t>
            </a:r>
            <a:endParaRPr lang="zh-CN" altLang="en-US" dirty="0"/>
          </a:p>
        </p:txBody>
      </p:sp>
      <p:sp>
        <p:nvSpPr>
          <p:cNvPr id="5" name="圆角矩形 4"/>
          <p:cNvSpPr/>
          <p:nvPr/>
        </p:nvSpPr>
        <p:spPr>
          <a:xfrm>
            <a:off x="1939290" y="2733675"/>
            <a:ext cx="1487170" cy="862330"/>
          </a:xfrm>
          <a:prstGeom prst="roundRect">
            <a:avLst/>
          </a:prstGeo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4400"/>
          </a:p>
        </p:txBody>
      </p:sp>
      <p:sp>
        <p:nvSpPr>
          <p:cNvPr id="17" name="圆角矩形 16"/>
          <p:cNvSpPr/>
          <p:nvPr>
            <p:custDataLst>
              <p:tags r:id="rId4"/>
            </p:custDataLst>
          </p:nvPr>
        </p:nvSpPr>
        <p:spPr>
          <a:xfrm>
            <a:off x="3648075" y="2733675"/>
            <a:ext cx="692150" cy="1791335"/>
          </a:xfrm>
          <a:prstGeom prst="roundRect">
            <a:avLst/>
          </a:prstGeo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4400"/>
          </a:p>
        </p:txBody>
      </p:sp>
      <p:sp>
        <p:nvSpPr>
          <p:cNvPr id="18" name="圆角矩形 17"/>
          <p:cNvSpPr/>
          <p:nvPr>
            <p:custDataLst>
              <p:tags r:id="rId5"/>
            </p:custDataLst>
          </p:nvPr>
        </p:nvSpPr>
        <p:spPr>
          <a:xfrm>
            <a:off x="942975" y="3646805"/>
            <a:ext cx="3397250" cy="363855"/>
          </a:xfrm>
          <a:prstGeom prst="roundRect">
            <a:avLst/>
          </a:prstGeo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44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622882" y="964090"/>
            <a:ext cx="8168779" cy="682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" indent="266700">
              <a:lnSpc>
                <a:spcPts val="2000"/>
              </a:lnSpc>
              <a:spcAft>
                <a:spcPts val="600"/>
              </a:spcAft>
            </a:pP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10. </a:t>
            </a:r>
            <a:r>
              <a:rPr lang="en-US" altLang="zh-CN" sz="1800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Use a Karnaugh map to reduce the expression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: </a:t>
            </a:r>
            <a:endParaRPr lang="en-US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7620" indent="266700">
              <a:lnSpc>
                <a:spcPts val="2000"/>
              </a:lnSpc>
              <a:spcAft>
                <a:spcPts val="600"/>
              </a:spcAft>
            </a:pP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F(A,B,C,D) = 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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m(0,4,5,7,10,13) + 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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d(2,8,9,11,14,15)</a:t>
            </a:r>
            <a:endParaRPr lang="zh-CN" altLang="zh-CN" sz="14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34006" y="1867178"/>
            <a:ext cx="8848289" cy="6052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" indent="266700">
              <a:lnSpc>
                <a:spcPts val="2000"/>
              </a:lnSpc>
              <a:spcAft>
                <a:spcPts val="600"/>
              </a:spcAft>
            </a:pP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11. Optimize the functions ƒ(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a,b,c,d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) = 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Σm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(1,3,7,11,15) + 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Σd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(0,2,5,8) in a minimum sum-of-products expression using a Karnaugh map.</a:t>
            </a:r>
            <a:endParaRPr lang="zh-CN" altLang="zh-CN" sz="14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2" name="图片 1" descr="PK%1{QZY]`WH49KV](G)H[W"/>
          <p:cNvPicPr>
            <a:picLocks noChangeAspect="1"/>
          </p:cNvPicPr>
          <p:nvPr/>
        </p:nvPicPr>
        <p:blipFill>
          <a:blip r:embed="rId1"/>
          <a:srcRect l="32663" t="19074" r="31757" b="16759"/>
          <a:stretch>
            <a:fillRect/>
          </a:stretch>
        </p:blipFill>
        <p:spPr>
          <a:xfrm>
            <a:off x="1520825" y="2897505"/>
            <a:ext cx="2373630" cy="2990850"/>
          </a:xfrm>
          <a:prstGeom prst="rect">
            <a:avLst/>
          </a:prstGeom>
        </p:spPr>
      </p:pic>
      <p:pic>
        <p:nvPicPr>
          <p:cNvPr id="3" name="图片 2" descr="9EUDX{3K6R}Z)`5$H)W_H38"/>
          <p:cNvPicPr>
            <a:picLocks noChangeAspect="1"/>
          </p:cNvPicPr>
          <p:nvPr/>
        </p:nvPicPr>
        <p:blipFill>
          <a:blip r:embed="rId2"/>
          <a:srcRect l="32619" t="21097" r="30181" b="17844"/>
          <a:stretch>
            <a:fillRect/>
          </a:stretch>
        </p:blipFill>
        <p:spPr>
          <a:xfrm>
            <a:off x="5581015" y="2897505"/>
            <a:ext cx="2745105" cy="33108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97047" y="784181"/>
            <a:ext cx="7606717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The inputs to a full adder are A=1, B=0, </a:t>
            </a:r>
            <a:r>
              <a:rPr lang="en-US" altLang="zh-CN" dirty="0" err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Cin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=1, The outputs are Σ=_____, </a:t>
            </a:r>
            <a:r>
              <a:rPr lang="en-US" altLang="zh-CN" dirty="0" err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Cout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=________ </a:t>
            </a:r>
            <a:endParaRPr lang="zh-CN" altLang="zh-CN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54501" y="3428974"/>
            <a:ext cx="7715775" cy="13531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0"/>
              </a:spcAft>
            </a:pP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2. if a octal-to-binary priority </a:t>
            </a:r>
            <a:r>
              <a:rPr lang="en-US" altLang="zh-CN" dirty="0" err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encoder has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its 0,2,5,and 6 inputs at the active level, the active-HIGH binary output is ()</a:t>
            </a:r>
            <a:endParaRPr lang="en-US" altLang="zh-CN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spcBef>
                <a:spcPts val="600"/>
              </a:spcBef>
            </a:pP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(a) 110 (b) 010  (c) 101  (d) 000</a:t>
            </a:r>
            <a:endParaRPr lang="zh-CN" altLang="zh-CN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spcBef>
                <a:spcPts val="600"/>
              </a:spcBef>
              <a:spcAft>
                <a:spcPts val="0"/>
              </a:spcAft>
            </a:pPr>
            <a:endParaRPr lang="zh-CN" altLang="zh-CN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198995" y="784225"/>
            <a:ext cx="3352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0</a:t>
            </a:r>
            <a:endParaRPr lang="en-US" altLang="zh-CN">
              <a:solidFill>
                <a:srgbClr val="FF0000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739900" y="1061085"/>
            <a:ext cx="3352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1</a:t>
            </a:r>
            <a:endParaRPr lang="en-US" altLang="zh-CN">
              <a:solidFill>
                <a:srgbClr val="FF0000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938270" y="3728085"/>
            <a:ext cx="3352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A</a:t>
            </a:r>
            <a:endParaRPr lang="en-US" altLang="zh-CN">
              <a:solidFill>
                <a:srgbClr val="FF0000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820025" y="542925"/>
            <a:ext cx="4001135" cy="2431415"/>
          </a:xfrm>
          <a:prstGeom prst="rect">
            <a:avLst/>
          </a:prstGeom>
        </p:spPr>
      </p:pic>
      <p:pic>
        <p:nvPicPr>
          <p:cNvPr id="100" name="图片 99"/>
          <p:cNvPicPr/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111750" y="4096385"/>
            <a:ext cx="5716270" cy="248094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39349" y="404664"/>
            <a:ext cx="11713301" cy="952635"/>
          </a:xfrm>
        </p:spPr>
        <p:txBody>
          <a:bodyPr>
            <a:normAutofit fontScale="92500"/>
          </a:bodyPr>
          <a:lstStyle/>
          <a:p>
            <a:pPr>
              <a:buNone/>
            </a:pPr>
            <a:r>
              <a:rPr lang="en-US" altLang="zh-CN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4. Give the truth table of a 1-bit full adder, and implement it using 1-of-8 multiplexer. </a:t>
            </a:r>
            <a:endParaRPr lang="zh-CN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8316247" y="1142984"/>
          <a:ext cx="3082925" cy="35388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6585"/>
                <a:gridCol w="616585"/>
                <a:gridCol w="616585"/>
                <a:gridCol w="616585"/>
                <a:gridCol w="616585"/>
              </a:tblGrid>
              <a:tr h="53149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65" b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endParaRPr lang="zh-CN" altLang="en-US" sz="1865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1920" marR="12192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65" b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</a:t>
                      </a:r>
                      <a:endParaRPr lang="zh-CN" altLang="en-US" sz="1865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1920" marR="12192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65" b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altLang="zh-CN" sz="1865" b="1" baseline="-250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i-1</a:t>
                      </a:r>
                      <a:endParaRPr lang="zh-CN" altLang="en-US" sz="1865" b="1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1920" marR="12192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65" b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</a:t>
                      </a:r>
                      <a:endParaRPr lang="zh-CN" altLang="en-US" sz="1865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65" b="1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altLang="zh-CN" sz="1865" b="1" baseline="-2500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</a:t>
                      </a:r>
                      <a:endParaRPr lang="zh-CN" altLang="en-US" sz="1865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1920" marR="12192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592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65" b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altLang="en-US" sz="1865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1920" marR="12192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65" b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altLang="en-US" sz="1865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1920" marR="12192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65" b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altLang="en-US" sz="1865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1920" marR="12192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65" b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altLang="en-US" sz="1865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65" b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altLang="en-US" sz="1865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1920" marR="12192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</a:tr>
              <a:tr h="37592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65" b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altLang="en-US" sz="1865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1920" marR="12192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65" b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altLang="en-US" sz="1865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1920" marR="12192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65" b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sz="1865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1920" marR="12192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65" b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sz="1865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65" b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altLang="en-US" sz="1865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1920" marR="121920" anchor="ctr">
                    <a:noFill/>
                  </a:tcPr>
                </a:tc>
              </a:tr>
              <a:tr h="37592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65" b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altLang="en-US" sz="1865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1920" marR="12192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65" b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sz="1865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1920" marR="12192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65" b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altLang="en-US" sz="1865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1920" marR="12192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65" b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sz="1865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65" b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altLang="en-US" sz="1865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1920" marR="121920" anchor="ctr">
                    <a:noFill/>
                  </a:tcPr>
                </a:tc>
              </a:tr>
              <a:tr h="37592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65" b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altLang="en-US" sz="1865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1920" marR="12192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65" b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sz="1865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1920" marR="12192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65" b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sz="1865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1920" marR="12192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65" b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altLang="en-US" sz="1865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65" b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sz="1865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1920" marR="121920" anchor="ctr">
                    <a:noFill/>
                  </a:tcPr>
                </a:tc>
              </a:tr>
              <a:tr h="37592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65" b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sz="1865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1920" marR="12192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65" b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altLang="en-US" sz="1865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1920" marR="12192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65" b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altLang="en-US" sz="1865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1920" marR="12192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65" b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sz="1865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65" b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altLang="en-US" sz="1865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1920" marR="121920" anchor="ctr">
                    <a:noFill/>
                  </a:tcPr>
                </a:tc>
              </a:tr>
              <a:tr h="37592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65" b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sz="1865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1920" marR="12192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65" b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altLang="en-US" sz="1865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1920" marR="12192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65" b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sz="1865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1920" marR="12192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65" b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altLang="en-US" sz="1865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65" b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sz="1865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1920" marR="121920" anchor="ctr">
                    <a:noFill/>
                  </a:tcPr>
                </a:tc>
              </a:tr>
              <a:tr h="37592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65" b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sz="1865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1920" marR="12192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65" b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sz="1865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1920" marR="12192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65" b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altLang="en-US" sz="1865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1920" marR="12192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65" b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altLang="en-US" sz="1865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65" b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sz="1865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1920" marR="121920" anchor="ctr">
                    <a:noFill/>
                  </a:tcPr>
                </a:tc>
              </a:tr>
              <a:tr h="37592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65" b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sz="1865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1920" marR="12192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65" b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sz="1865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1920" marR="12192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65" b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sz="1865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1920" marR="12192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65" b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sz="1865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65" b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sz="1865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1920" marR="121920" anchor="ctr">
                    <a:noFill/>
                  </a:tcPr>
                </a:tc>
              </a:tr>
            </a:tbl>
          </a:graphicData>
        </a:graphic>
      </p:graphicFrame>
      <p:sp>
        <p:nvSpPr>
          <p:cNvPr id="26" name="Text Box 28"/>
          <p:cNvSpPr txBox="1">
            <a:spLocks noChangeArrowheads="1"/>
          </p:cNvSpPr>
          <p:nvPr/>
        </p:nvSpPr>
        <p:spPr bwMode="auto">
          <a:xfrm>
            <a:off x="3774671" y="3666827"/>
            <a:ext cx="542449" cy="4203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135" b="1" i="1" dirty="0" smtClean="0">
                <a:solidFill>
                  <a:schemeClr val="tx1"/>
                </a:solidFill>
                <a:latin typeface="Times New Roman" panose="02020603050405020304" pitchFamily="18" charset="0"/>
              </a:rPr>
              <a:t>s</a:t>
            </a:r>
            <a:endParaRPr lang="en-US" altLang="zh-CN" sz="2135" b="1" i="1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766889" y="2660881"/>
            <a:ext cx="3279007" cy="2927744"/>
            <a:chOff x="580847" y="1574680"/>
            <a:chExt cx="2459255" cy="2927744"/>
          </a:xfrm>
        </p:grpSpPr>
        <p:sp>
          <p:nvSpPr>
            <p:cNvPr id="6" name="Line 8"/>
            <p:cNvSpPr>
              <a:spLocks noChangeShapeType="1"/>
            </p:cNvSpPr>
            <p:nvPr/>
          </p:nvSpPr>
          <p:spPr bwMode="auto">
            <a:xfrm>
              <a:off x="604660" y="3721715"/>
              <a:ext cx="609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00"/>
            </a:p>
          </p:txBody>
        </p:sp>
        <p:sp>
          <p:nvSpPr>
            <p:cNvPr id="7" name="Line 9"/>
            <p:cNvSpPr>
              <a:spLocks noChangeShapeType="1"/>
            </p:cNvSpPr>
            <p:nvPr/>
          </p:nvSpPr>
          <p:spPr bwMode="auto">
            <a:xfrm>
              <a:off x="2209839" y="2977326"/>
              <a:ext cx="83026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00"/>
            </a:p>
          </p:txBody>
        </p:sp>
        <p:sp>
          <p:nvSpPr>
            <p:cNvPr id="8" name="Line 10"/>
            <p:cNvSpPr>
              <a:spLocks noChangeShapeType="1"/>
            </p:cNvSpPr>
            <p:nvPr/>
          </p:nvSpPr>
          <p:spPr bwMode="auto">
            <a:xfrm>
              <a:off x="580847" y="2011525"/>
              <a:ext cx="6223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00"/>
            </a:p>
          </p:txBody>
        </p:sp>
        <p:sp>
          <p:nvSpPr>
            <p:cNvPr id="9" name="Line 11"/>
            <p:cNvSpPr>
              <a:spLocks noChangeShapeType="1"/>
            </p:cNvSpPr>
            <p:nvPr/>
          </p:nvSpPr>
          <p:spPr bwMode="auto">
            <a:xfrm>
              <a:off x="589659" y="2233278"/>
              <a:ext cx="6223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00"/>
            </a:p>
          </p:txBody>
        </p:sp>
        <p:sp>
          <p:nvSpPr>
            <p:cNvPr id="10" name="Line 12"/>
            <p:cNvSpPr>
              <a:spLocks noChangeShapeType="1"/>
            </p:cNvSpPr>
            <p:nvPr/>
          </p:nvSpPr>
          <p:spPr bwMode="auto">
            <a:xfrm>
              <a:off x="603072" y="2461575"/>
              <a:ext cx="6223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00"/>
            </a:p>
          </p:txBody>
        </p:sp>
        <p:sp>
          <p:nvSpPr>
            <p:cNvPr id="11" name="Line 13"/>
            <p:cNvSpPr>
              <a:spLocks noChangeShapeType="1"/>
            </p:cNvSpPr>
            <p:nvPr/>
          </p:nvSpPr>
          <p:spPr bwMode="auto">
            <a:xfrm>
              <a:off x="615772" y="2731605"/>
              <a:ext cx="55245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00"/>
            </a:p>
          </p:txBody>
        </p:sp>
        <p:sp>
          <p:nvSpPr>
            <p:cNvPr id="12" name="Line 14"/>
            <p:cNvSpPr>
              <a:spLocks noChangeShapeType="1"/>
            </p:cNvSpPr>
            <p:nvPr/>
          </p:nvSpPr>
          <p:spPr bwMode="auto">
            <a:xfrm>
              <a:off x="603072" y="2956630"/>
              <a:ext cx="609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00"/>
            </a:p>
          </p:txBody>
        </p:sp>
        <p:sp>
          <p:nvSpPr>
            <p:cNvPr id="13" name="Line 15"/>
            <p:cNvSpPr>
              <a:spLocks noChangeShapeType="1"/>
            </p:cNvSpPr>
            <p:nvPr/>
          </p:nvSpPr>
          <p:spPr bwMode="auto">
            <a:xfrm>
              <a:off x="603072" y="3226660"/>
              <a:ext cx="609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00"/>
            </a:p>
          </p:txBody>
        </p:sp>
        <p:sp>
          <p:nvSpPr>
            <p:cNvPr id="14" name="Line 16"/>
            <p:cNvSpPr>
              <a:spLocks noChangeShapeType="1"/>
            </p:cNvSpPr>
            <p:nvPr/>
          </p:nvSpPr>
          <p:spPr bwMode="auto">
            <a:xfrm>
              <a:off x="603072" y="3451685"/>
              <a:ext cx="609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00"/>
            </a:p>
          </p:txBody>
        </p:sp>
        <p:sp>
          <p:nvSpPr>
            <p:cNvPr id="15" name="Line 17"/>
            <p:cNvSpPr>
              <a:spLocks noChangeShapeType="1"/>
            </p:cNvSpPr>
            <p:nvPr/>
          </p:nvSpPr>
          <p:spPr bwMode="auto">
            <a:xfrm>
              <a:off x="1534764" y="3789636"/>
              <a:ext cx="0" cy="7127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00"/>
            </a:p>
          </p:txBody>
        </p:sp>
        <p:sp>
          <p:nvSpPr>
            <p:cNvPr id="17" name="Oval 19"/>
            <p:cNvSpPr>
              <a:spLocks noChangeArrowheads="1"/>
            </p:cNvSpPr>
            <p:nvPr/>
          </p:nvSpPr>
          <p:spPr bwMode="auto">
            <a:xfrm>
              <a:off x="1209094" y="4068713"/>
              <a:ext cx="73025" cy="7143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1600"/>
            </a:p>
          </p:txBody>
        </p:sp>
        <p:sp>
          <p:nvSpPr>
            <p:cNvPr id="18" name="Line 20"/>
            <p:cNvSpPr>
              <a:spLocks noChangeShapeType="1"/>
            </p:cNvSpPr>
            <p:nvPr/>
          </p:nvSpPr>
          <p:spPr bwMode="auto">
            <a:xfrm>
              <a:off x="1234494" y="4124754"/>
              <a:ext cx="0" cy="3571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00"/>
            </a:p>
          </p:txBody>
        </p:sp>
        <p:sp>
          <p:nvSpPr>
            <p:cNvPr id="19" name="Rectangle 21"/>
            <p:cNvSpPr>
              <a:spLocks noChangeArrowheads="1"/>
            </p:cNvSpPr>
            <p:nvPr/>
          </p:nvSpPr>
          <p:spPr bwMode="auto">
            <a:xfrm>
              <a:off x="1109485" y="1663579"/>
              <a:ext cx="1108075" cy="24765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lnSpc>
                  <a:spcPct val="60000"/>
                </a:lnSpc>
                <a:spcBef>
                  <a:spcPct val="50000"/>
                </a:spcBef>
              </a:pPr>
              <a:r>
                <a:rPr lang="en-US" altLang="zh-CN" sz="1865" b="1">
                  <a:solidFill>
                    <a:schemeClr val="tx1"/>
                  </a:solidFill>
                  <a:latin typeface="Times New Roman" panose="02020603050405020304" pitchFamily="18" charset="0"/>
                </a:rPr>
                <a:t>D</a:t>
              </a:r>
              <a:r>
                <a:rPr lang="en-US" altLang="zh-CN" sz="1865" b="1" baseline="-25000">
                  <a:solidFill>
                    <a:schemeClr val="tx1"/>
                  </a:solidFill>
                  <a:latin typeface="Times New Roman" panose="02020603050405020304" pitchFamily="18" charset="0"/>
                </a:rPr>
                <a:t>0</a:t>
              </a:r>
              <a:endParaRPr lang="en-US" altLang="zh-CN" sz="1865" b="1" baseline="-250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  <a:p>
              <a:pPr>
                <a:lnSpc>
                  <a:spcPct val="60000"/>
                </a:lnSpc>
                <a:spcBef>
                  <a:spcPct val="50000"/>
                </a:spcBef>
              </a:pPr>
              <a:r>
                <a:rPr lang="en-US" altLang="zh-CN" sz="1865" b="1">
                  <a:solidFill>
                    <a:schemeClr val="tx1"/>
                  </a:solidFill>
                  <a:latin typeface="Times New Roman" panose="02020603050405020304" pitchFamily="18" charset="0"/>
                </a:rPr>
                <a:t>D</a:t>
              </a:r>
              <a:r>
                <a:rPr lang="en-US" altLang="zh-CN" sz="1865" b="1" baseline="-25000">
                  <a:solidFill>
                    <a:schemeClr val="tx1"/>
                  </a:solidFill>
                  <a:latin typeface="Times New Roman" panose="02020603050405020304" pitchFamily="18" charset="0"/>
                </a:rPr>
                <a:t>1  </a:t>
              </a:r>
              <a:endParaRPr lang="en-US" altLang="zh-CN" sz="1865" b="1" baseline="-250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  <a:p>
              <a:pPr>
                <a:lnSpc>
                  <a:spcPct val="60000"/>
                </a:lnSpc>
                <a:spcBef>
                  <a:spcPct val="50000"/>
                </a:spcBef>
              </a:pPr>
              <a:r>
                <a:rPr lang="en-US" altLang="zh-CN" sz="1865" b="1">
                  <a:solidFill>
                    <a:schemeClr val="tx1"/>
                  </a:solidFill>
                  <a:latin typeface="Times New Roman" panose="02020603050405020304" pitchFamily="18" charset="0"/>
                </a:rPr>
                <a:t>D</a:t>
              </a:r>
              <a:r>
                <a:rPr lang="en-US" altLang="zh-CN" sz="1865" b="1" baseline="-25000">
                  <a:solidFill>
                    <a:schemeClr val="tx1"/>
                  </a:solidFill>
                  <a:latin typeface="Times New Roman" panose="02020603050405020304" pitchFamily="18" charset="0"/>
                </a:rPr>
                <a:t>2</a:t>
              </a:r>
              <a:endParaRPr lang="en-US" altLang="zh-CN" sz="1865" b="1" baseline="-250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  <a:p>
              <a:pPr>
                <a:lnSpc>
                  <a:spcPct val="60000"/>
                </a:lnSpc>
                <a:spcBef>
                  <a:spcPct val="50000"/>
                </a:spcBef>
              </a:pPr>
              <a:r>
                <a:rPr lang="en-US" altLang="zh-CN" sz="1865" b="1">
                  <a:solidFill>
                    <a:schemeClr val="tx1"/>
                  </a:solidFill>
                  <a:latin typeface="Times New Roman" panose="02020603050405020304" pitchFamily="18" charset="0"/>
                </a:rPr>
                <a:t>D</a:t>
              </a:r>
              <a:r>
                <a:rPr lang="en-US" altLang="zh-CN" sz="1865" b="1" baseline="-25000">
                  <a:solidFill>
                    <a:schemeClr val="tx1"/>
                  </a:solidFill>
                  <a:latin typeface="Times New Roman" panose="02020603050405020304" pitchFamily="18" charset="0"/>
                </a:rPr>
                <a:t>3 </a:t>
              </a:r>
              <a:endParaRPr lang="en-US" altLang="zh-CN" sz="1865" b="1" baseline="-250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  <a:p>
              <a:pPr>
                <a:lnSpc>
                  <a:spcPct val="60000"/>
                </a:lnSpc>
                <a:spcBef>
                  <a:spcPct val="50000"/>
                </a:spcBef>
              </a:pPr>
              <a:r>
                <a:rPr lang="en-US" altLang="zh-CN" sz="1865" b="1">
                  <a:solidFill>
                    <a:schemeClr val="tx1"/>
                  </a:solidFill>
                  <a:latin typeface="Times New Roman" panose="02020603050405020304" pitchFamily="18" charset="0"/>
                </a:rPr>
                <a:t>D</a:t>
              </a:r>
              <a:r>
                <a:rPr lang="en-US" altLang="zh-CN" sz="1865" b="1" baseline="-25000">
                  <a:solidFill>
                    <a:schemeClr val="tx1"/>
                  </a:solidFill>
                  <a:latin typeface="Times New Roman" panose="02020603050405020304" pitchFamily="18" charset="0"/>
                </a:rPr>
                <a:t>4 </a:t>
              </a:r>
              <a:endParaRPr lang="en-US" altLang="zh-CN" sz="1865" b="1" baseline="-250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  <a:p>
              <a:pPr>
                <a:lnSpc>
                  <a:spcPct val="60000"/>
                </a:lnSpc>
                <a:spcBef>
                  <a:spcPct val="50000"/>
                </a:spcBef>
              </a:pPr>
              <a:r>
                <a:rPr lang="en-US" altLang="zh-CN" sz="1865" b="1">
                  <a:solidFill>
                    <a:schemeClr val="tx1"/>
                  </a:solidFill>
                  <a:latin typeface="Times New Roman" panose="02020603050405020304" pitchFamily="18" charset="0"/>
                </a:rPr>
                <a:t>D</a:t>
              </a:r>
              <a:r>
                <a:rPr lang="en-US" altLang="zh-CN" sz="1865" b="1" baseline="-25000">
                  <a:solidFill>
                    <a:schemeClr val="tx1"/>
                  </a:solidFill>
                  <a:latin typeface="Times New Roman" panose="02020603050405020304" pitchFamily="18" charset="0"/>
                </a:rPr>
                <a:t>5  </a:t>
              </a:r>
              <a:endParaRPr lang="en-US" altLang="zh-CN" sz="1865" b="1" baseline="-250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  <a:p>
              <a:pPr>
                <a:lnSpc>
                  <a:spcPct val="60000"/>
                </a:lnSpc>
                <a:spcBef>
                  <a:spcPct val="50000"/>
                </a:spcBef>
              </a:pPr>
              <a:r>
                <a:rPr lang="en-US" altLang="zh-CN" sz="1865" b="1">
                  <a:solidFill>
                    <a:schemeClr val="tx1"/>
                  </a:solidFill>
                  <a:latin typeface="Times New Roman" panose="02020603050405020304" pitchFamily="18" charset="0"/>
                </a:rPr>
                <a:t>D</a:t>
              </a:r>
              <a:r>
                <a:rPr lang="en-US" altLang="zh-CN" sz="1865" b="1" baseline="-25000">
                  <a:solidFill>
                    <a:schemeClr val="tx1"/>
                  </a:solidFill>
                  <a:latin typeface="Times New Roman" panose="02020603050405020304" pitchFamily="18" charset="0"/>
                </a:rPr>
                <a:t>6  </a:t>
              </a:r>
              <a:endParaRPr lang="en-US" altLang="zh-CN" sz="1865" b="1" baseline="-250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  <a:p>
              <a:pPr>
                <a:lnSpc>
                  <a:spcPct val="60000"/>
                </a:lnSpc>
                <a:spcBef>
                  <a:spcPct val="50000"/>
                </a:spcBef>
              </a:pPr>
              <a:r>
                <a:rPr lang="en-US" altLang="zh-CN" sz="1865" b="1">
                  <a:solidFill>
                    <a:schemeClr val="tx1"/>
                  </a:solidFill>
                  <a:latin typeface="Times New Roman" panose="02020603050405020304" pitchFamily="18" charset="0"/>
                </a:rPr>
                <a:t>D</a:t>
              </a:r>
              <a:r>
                <a:rPr lang="en-US" altLang="zh-CN" sz="1865" b="1" baseline="-25000">
                  <a:solidFill>
                    <a:schemeClr val="tx1"/>
                  </a:solidFill>
                  <a:latin typeface="Times New Roman" panose="02020603050405020304" pitchFamily="18" charset="0"/>
                </a:rPr>
                <a:t>7</a:t>
              </a:r>
              <a:endParaRPr lang="en-US" altLang="zh-CN" sz="1865" b="1" baseline="-250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0" name="Line 22"/>
            <p:cNvSpPr>
              <a:spLocks noChangeShapeType="1"/>
            </p:cNvSpPr>
            <p:nvPr/>
          </p:nvSpPr>
          <p:spPr bwMode="auto">
            <a:xfrm>
              <a:off x="1804794" y="3780111"/>
              <a:ext cx="0" cy="7127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00"/>
            </a:p>
          </p:txBody>
        </p:sp>
        <p:sp>
          <p:nvSpPr>
            <p:cNvPr id="21" name="Line 23"/>
            <p:cNvSpPr>
              <a:spLocks noChangeShapeType="1"/>
            </p:cNvSpPr>
            <p:nvPr/>
          </p:nvSpPr>
          <p:spPr bwMode="auto">
            <a:xfrm>
              <a:off x="2074824" y="3780111"/>
              <a:ext cx="0" cy="7127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00"/>
            </a:p>
          </p:txBody>
        </p:sp>
        <p:sp>
          <p:nvSpPr>
            <p:cNvPr id="22" name="Rectangle 24"/>
            <p:cNvSpPr>
              <a:spLocks noChangeArrowheads="1"/>
            </p:cNvSpPr>
            <p:nvPr/>
          </p:nvSpPr>
          <p:spPr bwMode="auto">
            <a:xfrm>
              <a:off x="969785" y="1574680"/>
              <a:ext cx="1247775" cy="2492376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1600"/>
            </a:p>
          </p:txBody>
        </p:sp>
        <p:sp>
          <p:nvSpPr>
            <p:cNvPr id="23" name="Rectangle 25"/>
            <p:cNvSpPr>
              <a:spLocks noChangeArrowheads="1"/>
            </p:cNvSpPr>
            <p:nvPr/>
          </p:nvSpPr>
          <p:spPr bwMode="auto">
            <a:xfrm>
              <a:off x="1109485" y="1577951"/>
              <a:ext cx="1087438" cy="349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>
                <a:lnSpc>
                  <a:spcPct val="90000"/>
                </a:lnSpc>
                <a:spcBef>
                  <a:spcPct val="50000"/>
                </a:spcBef>
              </a:pPr>
              <a:r>
                <a:rPr lang="en-US" altLang="zh-CN" sz="1865" b="1" dirty="0">
                  <a:solidFill>
                    <a:schemeClr val="tx1"/>
                  </a:solidFill>
                  <a:latin typeface="Times New Roman" panose="02020603050405020304" pitchFamily="18" charset="0"/>
                </a:rPr>
                <a:t>74LS151</a:t>
              </a:r>
              <a:endParaRPr lang="en-US" altLang="zh-CN" sz="1865" b="1" dirty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4" name="Rectangle 26"/>
            <p:cNvSpPr>
              <a:spLocks noChangeArrowheads="1"/>
            </p:cNvSpPr>
            <p:nvPr/>
          </p:nvSpPr>
          <p:spPr bwMode="auto">
            <a:xfrm>
              <a:off x="1116988" y="3757008"/>
              <a:ext cx="1247224" cy="3371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r>
                <a:rPr lang="en-US" altLang="zh-CN" sz="1600" b="1" i="1" dirty="0">
                  <a:solidFill>
                    <a:schemeClr val="tx1"/>
                  </a:solidFill>
                  <a:latin typeface="Times New Roman" panose="02020603050405020304" pitchFamily="18" charset="0"/>
                </a:rPr>
                <a:t>G</a:t>
              </a:r>
              <a:r>
                <a:rPr lang="en-US" altLang="zh-CN" sz="1600" b="1" dirty="0">
                  <a:solidFill>
                    <a:schemeClr val="tx1"/>
                  </a:solidFill>
                  <a:latin typeface="Times New Roman" panose="02020603050405020304" pitchFamily="18" charset="0"/>
                </a:rPr>
                <a:t>  </a:t>
              </a:r>
              <a:r>
                <a:rPr lang="en-US" altLang="zh-CN" sz="1600" b="1" dirty="0" smtClean="0">
                  <a:solidFill>
                    <a:schemeClr val="tx1"/>
                  </a:solidFill>
                  <a:latin typeface="Times New Roman" panose="02020603050405020304" pitchFamily="18" charset="0"/>
                </a:rPr>
                <a:t> </a:t>
              </a:r>
              <a:r>
                <a:rPr lang="en-US" altLang="zh-CN" sz="1600" b="1" i="1" dirty="0">
                  <a:solidFill>
                    <a:schemeClr val="tx1"/>
                  </a:solidFill>
                  <a:latin typeface="Times New Roman" panose="02020603050405020304" pitchFamily="18" charset="0"/>
                </a:rPr>
                <a:t>A</a:t>
              </a:r>
              <a:r>
                <a:rPr lang="en-US" altLang="zh-CN" sz="1600" b="1" baseline="-25000" dirty="0">
                  <a:solidFill>
                    <a:schemeClr val="tx1"/>
                  </a:solidFill>
                  <a:latin typeface="Times New Roman" panose="02020603050405020304" pitchFamily="18" charset="0"/>
                </a:rPr>
                <a:t>2</a:t>
              </a:r>
              <a:r>
                <a:rPr lang="en-US" altLang="zh-CN" sz="1600" b="1" dirty="0">
                  <a:solidFill>
                    <a:schemeClr val="tx1"/>
                  </a:solidFill>
                  <a:latin typeface="Times New Roman" panose="02020603050405020304" pitchFamily="18" charset="0"/>
                </a:rPr>
                <a:t> </a:t>
              </a:r>
              <a:r>
                <a:rPr lang="en-US" altLang="zh-CN" sz="1600" b="1" dirty="0" smtClean="0">
                  <a:solidFill>
                    <a:schemeClr val="tx1"/>
                  </a:solidFill>
                  <a:latin typeface="Times New Roman" panose="02020603050405020304" pitchFamily="18" charset="0"/>
                </a:rPr>
                <a:t>   </a:t>
              </a:r>
              <a:r>
                <a:rPr lang="en-US" altLang="zh-CN" sz="1600" b="1" i="1" dirty="0" smtClean="0">
                  <a:solidFill>
                    <a:schemeClr val="tx1"/>
                  </a:solidFill>
                  <a:latin typeface="Times New Roman" panose="02020603050405020304" pitchFamily="18" charset="0"/>
                </a:rPr>
                <a:t>A</a:t>
              </a:r>
              <a:r>
                <a:rPr lang="en-US" altLang="zh-CN" sz="1600" b="1" baseline="-25000" dirty="0" smtClean="0">
                  <a:solidFill>
                    <a:schemeClr val="tx1"/>
                  </a:solidFill>
                  <a:latin typeface="Times New Roman" panose="02020603050405020304" pitchFamily="18" charset="0"/>
                </a:rPr>
                <a:t>1</a:t>
              </a:r>
              <a:r>
                <a:rPr lang="en-US" altLang="zh-CN" sz="1600" b="1" dirty="0" smtClean="0">
                  <a:solidFill>
                    <a:schemeClr val="tx1"/>
                  </a:solidFill>
                  <a:latin typeface="Times New Roman" panose="02020603050405020304" pitchFamily="18" charset="0"/>
                </a:rPr>
                <a:t>   </a:t>
              </a:r>
              <a:r>
                <a:rPr lang="en-US" altLang="zh-CN" sz="1600" b="1" i="1" dirty="0" smtClean="0">
                  <a:solidFill>
                    <a:schemeClr val="tx1"/>
                  </a:solidFill>
                  <a:latin typeface="Times New Roman" panose="02020603050405020304" pitchFamily="18" charset="0"/>
                </a:rPr>
                <a:t>A</a:t>
              </a:r>
              <a:r>
                <a:rPr lang="en-US" altLang="zh-CN" sz="1600" b="1" baseline="-25000" dirty="0" smtClean="0">
                  <a:solidFill>
                    <a:schemeClr val="tx1"/>
                  </a:solidFill>
                  <a:latin typeface="Times New Roman" panose="02020603050405020304" pitchFamily="18" charset="0"/>
                </a:rPr>
                <a:t>0</a:t>
              </a:r>
              <a:endParaRPr lang="en-US" altLang="zh-CN" sz="1600" b="1" baseline="-25000" dirty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5" name="Line 27"/>
            <p:cNvSpPr>
              <a:spLocks noChangeShapeType="1"/>
            </p:cNvSpPr>
            <p:nvPr/>
          </p:nvSpPr>
          <p:spPr bwMode="auto">
            <a:xfrm>
              <a:off x="1129719" y="4496229"/>
              <a:ext cx="20955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00"/>
            </a:p>
          </p:txBody>
        </p:sp>
        <p:sp>
          <p:nvSpPr>
            <p:cNvPr id="27" name="Rectangle 29"/>
            <p:cNvSpPr>
              <a:spLocks noChangeArrowheads="1"/>
            </p:cNvSpPr>
            <p:nvPr/>
          </p:nvSpPr>
          <p:spPr bwMode="auto">
            <a:xfrm>
              <a:off x="1965941" y="2766229"/>
              <a:ext cx="503238" cy="3371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>
              <a:spAutoFit/>
            </a:bodyPr>
            <a:lstStyle/>
            <a:p>
              <a:r>
                <a:rPr lang="en-US" altLang="zh-CN" sz="1600" b="1" i="1" dirty="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charset="-122"/>
                </a:rPr>
                <a:t>Y</a:t>
              </a:r>
              <a:endParaRPr lang="en-US" altLang="zh-CN" sz="1600" b="1" i="1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charset="-122"/>
              </a:endParaRPr>
            </a:p>
          </p:txBody>
        </p:sp>
        <p:sp>
          <p:nvSpPr>
            <p:cNvPr id="28" name="Rectangle 30"/>
            <p:cNvSpPr>
              <a:spLocks noChangeArrowheads="1"/>
            </p:cNvSpPr>
            <p:nvPr/>
          </p:nvSpPr>
          <p:spPr bwMode="auto">
            <a:xfrm>
              <a:off x="970577" y="1800784"/>
              <a:ext cx="544513" cy="20612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b">
              <a:spAutoFit/>
            </a:bodyPr>
            <a:lstStyle/>
            <a:p>
              <a:r>
                <a:rPr lang="en-US" altLang="zh-CN" sz="1600" b="1" i="1" dirty="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charset="-122"/>
                </a:rPr>
                <a:t>D</a:t>
              </a:r>
              <a:r>
                <a:rPr lang="en-US" altLang="zh-CN" sz="1600" b="1" baseline="-25000" dirty="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charset="-122"/>
                </a:rPr>
                <a:t>0</a:t>
              </a:r>
              <a:endParaRPr lang="en-US" altLang="zh-CN" sz="1600" b="1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charset="-122"/>
              </a:endParaRPr>
            </a:p>
            <a:p>
              <a:r>
                <a:rPr lang="en-US" altLang="zh-CN" sz="1600" b="1" i="1" dirty="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charset="-122"/>
                </a:rPr>
                <a:t>D</a:t>
              </a:r>
              <a:r>
                <a:rPr lang="en-US" altLang="zh-CN" sz="1600" b="1" baseline="-25000" dirty="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charset="-122"/>
                </a:rPr>
                <a:t>1</a:t>
              </a:r>
              <a:r>
                <a:rPr lang="en-US" altLang="zh-CN" sz="1600" b="1" i="1" dirty="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charset="-122"/>
                </a:rPr>
                <a:t>  </a:t>
              </a:r>
              <a:endParaRPr lang="en-US" altLang="zh-CN" sz="1600" b="1" i="1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charset="-122"/>
              </a:endParaRPr>
            </a:p>
            <a:p>
              <a:r>
                <a:rPr lang="en-US" altLang="zh-CN" sz="1600" b="1" i="1" dirty="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charset="-122"/>
                </a:rPr>
                <a:t>D</a:t>
              </a:r>
              <a:r>
                <a:rPr lang="en-US" altLang="zh-CN" sz="1600" b="1" baseline="-25000" dirty="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charset="-122"/>
                </a:rPr>
                <a:t>2</a:t>
              </a:r>
              <a:endParaRPr lang="en-US" altLang="zh-CN" sz="1600" b="1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charset="-122"/>
              </a:endParaRPr>
            </a:p>
            <a:p>
              <a:r>
                <a:rPr lang="en-US" altLang="zh-CN" sz="1600" b="1" i="1" dirty="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charset="-122"/>
                </a:rPr>
                <a:t>D</a:t>
              </a:r>
              <a:r>
                <a:rPr lang="en-US" altLang="zh-CN" sz="1600" b="1" baseline="-25000" dirty="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charset="-122"/>
                </a:rPr>
                <a:t>3</a:t>
              </a:r>
              <a:r>
                <a:rPr lang="en-US" altLang="zh-CN" sz="1600" b="1" i="1" dirty="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charset="-122"/>
                </a:rPr>
                <a:t> </a:t>
              </a:r>
              <a:endParaRPr lang="en-US" altLang="zh-CN" sz="1600" b="1" i="1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charset="-122"/>
              </a:endParaRPr>
            </a:p>
            <a:p>
              <a:r>
                <a:rPr lang="en-US" altLang="zh-CN" sz="1600" b="1" i="1" dirty="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charset="-122"/>
                </a:rPr>
                <a:t>D</a:t>
              </a:r>
              <a:r>
                <a:rPr lang="en-US" altLang="zh-CN" sz="1600" b="1" baseline="-25000" dirty="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charset="-122"/>
                </a:rPr>
                <a:t>4</a:t>
              </a:r>
              <a:r>
                <a:rPr lang="en-US" altLang="zh-CN" sz="1600" b="1" i="1" dirty="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charset="-122"/>
                </a:rPr>
                <a:t> </a:t>
              </a:r>
              <a:endParaRPr lang="en-US" altLang="zh-CN" sz="1600" b="1" i="1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charset="-122"/>
              </a:endParaRPr>
            </a:p>
            <a:p>
              <a:r>
                <a:rPr lang="en-US" altLang="zh-CN" sz="1600" b="1" i="1" dirty="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charset="-122"/>
                </a:rPr>
                <a:t>D</a:t>
              </a:r>
              <a:r>
                <a:rPr lang="en-US" altLang="zh-CN" sz="1600" b="1" baseline="-25000" dirty="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charset="-122"/>
                </a:rPr>
                <a:t>5</a:t>
              </a:r>
              <a:r>
                <a:rPr lang="en-US" altLang="zh-CN" sz="1600" b="1" i="1" dirty="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charset="-122"/>
                </a:rPr>
                <a:t>  </a:t>
              </a:r>
              <a:endParaRPr lang="en-US" altLang="zh-CN" sz="1600" b="1" i="1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charset="-122"/>
              </a:endParaRPr>
            </a:p>
            <a:p>
              <a:r>
                <a:rPr lang="en-US" altLang="zh-CN" sz="1600" b="1" i="1" dirty="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charset="-122"/>
                </a:rPr>
                <a:t>D</a:t>
              </a:r>
              <a:r>
                <a:rPr lang="en-US" altLang="zh-CN" sz="1600" b="1" baseline="-25000" dirty="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charset="-122"/>
                </a:rPr>
                <a:t>6</a:t>
              </a:r>
              <a:r>
                <a:rPr lang="en-US" altLang="zh-CN" sz="1600" b="1" i="1" dirty="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charset="-122"/>
                </a:rPr>
                <a:t>  </a:t>
              </a:r>
              <a:endParaRPr lang="en-US" altLang="zh-CN" sz="1600" b="1" i="1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charset="-122"/>
              </a:endParaRPr>
            </a:p>
            <a:p>
              <a:r>
                <a:rPr lang="en-US" altLang="zh-CN" sz="1600" b="1" i="1" dirty="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charset="-122"/>
                </a:rPr>
                <a:t>D</a:t>
              </a:r>
              <a:r>
                <a:rPr lang="en-US" altLang="zh-CN" sz="1600" b="1" baseline="-25000" dirty="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charset="-122"/>
                </a:rPr>
                <a:t>7</a:t>
              </a:r>
              <a:endParaRPr lang="en-US" altLang="zh-CN" sz="1600" b="1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charset="-122"/>
              </a:endParaRPr>
            </a:p>
          </p:txBody>
        </p:sp>
      </p:grpSp>
      <p:sp>
        <p:nvSpPr>
          <p:cNvPr id="29" name="Text Box 22"/>
          <p:cNvSpPr txBox="1">
            <a:spLocks noChangeArrowheads="1"/>
          </p:cNvSpPr>
          <p:nvPr/>
        </p:nvSpPr>
        <p:spPr bwMode="auto">
          <a:xfrm>
            <a:off x="1883029" y="5616452"/>
            <a:ext cx="1392768" cy="3213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70000"/>
              </a:lnSpc>
              <a:spcBef>
                <a:spcPct val="50000"/>
              </a:spcBef>
            </a:pPr>
            <a:r>
              <a:rPr lang="en-US" altLang="zh-CN" sz="2135" b="1" i="1" dirty="0">
                <a:latin typeface="Times New Roman" panose="02020603050405020304" pitchFamily="18" charset="0"/>
              </a:rPr>
              <a:t>a</a:t>
            </a:r>
            <a:r>
              <a:rPr lang="en-US" altLang="zh-CN" sz="2135" b="1" i="1" dirty="0" smtClean="0">
                <a:solidFill>
                  <a:schemeClr val="tx1"/>
                </a:solidFill>
                <a:latin typeface="Times New Roman" panose="02020603050405020304" pitchFamily="18" charset="0"/>
              </a:rPr>
              <a:t>  b  c</a:t>
            </a:r>
            <a:r>
              <a:rPr lang="en-US" altLang="zh-CN" sz="2135" b="1" i="1" baseline="-25000" dirty="0" smtClean="0">
                <a:solidFill>
                  <a:schemeClr val="tx1"/>
                </a:solidFill>
                <a:latin typeface="Times New Roman" panose="02020603050405020304" pitchFamily="18" charset="0"/>
              </a:rPr>
              <a:t>i-1</a:t>
            </a:r>
            <a:endParaRPr lang="en-US" altLang="zh-CN" sz="2135" b="1" i="1" baseline="-25000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30" name="Rectangle 10"/>
          <p:cNvSpPr>
            <a:spLocks noChangeArrowheads="1"/>
          </p:cNvSpPr>
          <p:nvPr/>
        </p:nvSpPr>
        <p:spPr bwMode="auto">
          <a:xfrm>
            <a:off x="481772" y="3000780"/>
            <a:ext cx="596900" cy="19380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altLang="zh-CN" sz="1600" b="1" dirty="0">
                <a:solidFill>
                  <a:schemeClr val="tx1"/>
                </a:solidFill>
                <a:latin typeface="Times New Roman" panose="02020603050405020304" pitchFamily="18" charset="0"/>
              </a:rPr>
              <a:t>0</a:t>
            </a:r>
            <a:endParaRPr lang="en-US" altLang="zh-CN" sz="1600" b="1" baseline="-25000" dirty="0">
              <a:solidFill>
                <a:schemeClr val="tx1"/>
              </a:solidFill>
              <a:latin typeface="Times New Roman" panose="02020603050405020304" pitchFamily="18" charset="0"/>
            </a:endParaRPr>
          </a:p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altLang="zh-CN" sz="1600" b="1" dirty="0">
                <a:solidFill>
                  <a:schemeClr val="tx1"/>
                </a:solidFill>
                <a:latin typeface="Times New Roman" panose="02020603050405020304" pitchFamily="18" charset="0"/>
              </a:rPr>
              <a:t>1</a:t>
            </a:r>
            <a:endParaRPr lang="en-US" altLang="zh-CN" sz="1600" b="1" baseline="-25000" dirty="0">
              <a:solidFill>
                <a:schemeClr val="tx1"/>
              </a:solidFill>
              <a:latin typeface="Times New Roman" panose="02020603050405020304" pitchFamily="18" charset="0"/>
            </a:endParaRPr>
          </a:p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altLang="zh-CN" sz="1600" b="1" dirty="0">
                <a:solidFill>
                  <a:schemeClr val="tx1"/>
                </a:solidFill>
                <a:latin typeface="Times New Roman" panose="02020603050405020304" pitchFamily="18" charset="0"/>
              </a:rPr>
              <a:t>1</a:t>
            </a:r>
            <a:endParaRPr lang="en-US" altLang="zh-CN" sz="1600" b="1" baseline="-25000" dirty="0">
              <a:solidFill>
                <a:schemeClr val="tx1"/>
              </a:solidFill>
              <a:latin typeface="Times New Roman" panose="02020603050405020304" pitchFamily="18" charset="0"/>
            </a:endParaRPr>
          </a:p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altLang="zh-CN" sz="1600" b="1" dirty="0">
                <a:solidFill>
                  <a:schemeClr val="tx1"/>
                </a:solidFill>
                <a:latin typeface="Times New Roman" panose="02020603050405020304" pitchFamily="18" charset="0"/>
              </a:rPr>
              <a:t>0</a:t>
            </a:r>
            <a:endParaRPr lang="en-US" altLang="zh-CN" sz="1600" b="1" baseline="-25000" dirty="0">
              <a:solidFill>
                <a:schemeClr val="tx1"/>
              </a:solidFill>
              <a:latin typeface="Times New Roman" panose="02020603050405020304" pitchFamily="18" charset="0"/>
            </a:endParaRPr>
          </a:p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altLang="zh-CN" sz="1600" b="1" dirty="0">
                <a:solidFill>
                  <a:schemeClr val="tx1"/>
                </a:solidFill>
                <a:latin typeface="Times New Roman" panose="02020603050405020304" pitchFamily="18" charset="0"/>
              </a:rPr>
              <a:t>1</a:t>
            </a:r>
            <a:endParaRPr lang="en-US" altLang="zh-CN" sz="1600" b="1" baseline="-25000" dirty="0">
              <a:solidFill>
                <a:schemeClr val="tx1"/>
              </a:solidFill>
              <a:latin typeface="Times New Roman" panose="02020603050405020304" pitchFamily="18" charset="0"/>
            </a:endParaRPr>
          </a:p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altLang="zh-CN" sz="1600" b="1" dirty="0">
                <a:solidFill>
                  <a:schemeClr val="tx1"/>
                </a:solidFill>
                <a:latin typeface="Times New Roman" panose="02020603050405020304" pitchFamily="18" charset="0"/>
              </a:rPr>
              <a:t>0</a:t>
            </a:r>
            <a:r>
              <a:rPr lang="en-US" altLang="zh-CN" sz="1600" b="1" baseline="-25000" dirty="0">
                <a:solidFill>
                  <a:schemeClr val="tx1"/>
                </a:solidFill>
                <a:latin typeface="Times New Roman" panose="02020603050405020304" pitchFamily="18" charset="0"/>
              </a:rPr>
              <a:t>  </a:t>
            </a:r>
            <a:endParaRPr lang="en-US" altLang="zh-CN" sz="1600" b="1" baseline="-25000" dirty="0">
              <a:solidFill>
                <a:schemeClr val="tx1"/>
              </a:solidFill>
              <a:latin typeface="Times New Roman" panose="02020603050405020304" pitchFamily="18" charset="0"/>
            </a:endParaRPr>
          </a:p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altLang="zh-CN" sz="1600" b="1" dirty="0">
                <a:solidFill>
                  <a:schemeClr val="tx1"/>
                </a:solidFill>
                <a:latin typeface="Times New Roman" panose="02020603050405020304" pitchFamily="18" charset="0"/>
              </a:rPr>
              <a:t>0</a:t>
            </a:r>
            <a:r>
              <a:rPr lang="en-US" altLang="zh-CN" sz="1600" b="1" baseline="-25000" dirty="0">
                <a:solidFill>
                  <a:schemeClr val="tx1"/>
                </a:solidFill>
                <a:latin typeface="Times New Roman" panose="02020603050405020304" pitchFamily="18" charset="0"/>
              </a:rPr>
              <a:t> </a:t>
            </a:r>
            <a:endParaRPr lang="en-US" altLang="zh-CN" sz="1600" b="1" baseline="-25000" dirty="0">
              <a:solidFill>
                <a:schemeClr val="tx1"/>
              </a:solidFill>
              <a:latin typeface="Times New Roman" panose="02020603050405020304" pitchFamily="18" charset="0"/>
            </a:endParaRPr>
          </a:p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altLang="zh-CN" sz="1600" b="1" dirty="0">
                <a:solidFill>
                  <a:schemeClr val="tx1"/>
                </a:solidFill>
                <a:latin typeface="Times New Roman" panose="02020603050405020304" pitchFamily="18" charset="0"/>
              </a:rPr>
              <a:t>1</a:t>
            </a:r>
            <a:endParaRPr lang="en-US" altLang="zh-CN" sz="1600" b="1" baseline="-25000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50" name="Text Box 28"/>
          <p:cNvSpPr txBox="1">
            <a:spLocks noChangeArrowheads="1"/>
          </p:cNvSpPr>
          <p:nvPr/>
        </p:nvSpPr>
        <p:spPr bwMode="auto">
          <a:xfrm>
            <a:off x="7761145" y="3715604"/>
            <a:ext cx="542449" cy="3213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70000"/>
              </a:lnSpc>
              <a:spcBef>
                <a:spcPct val="50000"/>
              </a:spcBef>
            </a:pPr>
            <a:r>
              <a:rPr lang="en-US" altLang="zh-CN" sz="2135" b="1" i="1" dirty="0">
                <a:latin typeface="Times New Roman" panose="02020603050405020304" pitchFamily="18" charset="0"/>
              </a:rPr>
              <a:t>c</a:t>
            </a:r>
            <a:r>
              <a:rPr lang="en-US" altLang="zh-CN" sz="2135" b="1" i="1" baseline="-25000" dirty="0">
                <a:latin typeface="Times New Roman" panose="02020603050405020304" pitchFamily="18" charset="0"/>
              </a:rPr>
              <a:t>i</a:t>
            </a:r>
            <a:endParaRPr lang="en-US" altLang="zh-CN" sz="2135" b="1" i="1" baseline="-25000" dirty="0">
              <a:latin typeface="Times New Roman" panose="02020603050405020304" pitchFamily="18" charset="0"/>
            </a:endParaRPr>
          </a:p>
        </p:txBody>
      </p:sp>
      <p:grpSp>
        <p:nvGrpSpPr>
          <p:cNvPr id="55" name="组合 54"/>
          <p:cNvGrpSpPr/>
          <p:nvPr/>
        </p:nvGrpSpPr>
        <p:grpSpPr>
          <a:xfrm>
            <a:off x="4753364" y="2624991"/>
            <a:ext cx="3279007" cy="2927744"/>
            <a:chOff x="3570703" y="1538790"/>
            <a:chExt cx="2459255" cy="2927744"/>
          </a:xfrm>
        </p:grpSpPr>
        <p:sp>
          <p:nvSpPr>
            <p:cNvPr id="31" name="Line 8"/>
            <p:cNvSpPr>
              <a:spLocks noChangeShapeType="1"/>
            </p:cNvSpPr>
            <p:nvPr/>
          </p:nvSpPr>
          <p:spPr bwMode="auto">
            <a:xfrm>
              <a:off x="3594516" y="3685825"/>
              <a:ext cx="609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00"/>
            </a:p>
          </p:txBody>
        </p:sp>
        <p:sp>
          <p:nvSpPr>
            <p:cNvPr id="32" name="Line 9"/>
            <p:cNvSpPr>
              <a:spLocks noChangeShapeType="1"/>
            </p:cNvSpPr>
            <p:nvPr/>
          </p:nvSpPr>
          <p:spPr bwMode="auto">
            <a:xfrm>
              <a:off x="5199695" y="2941436"/>
              <a:ext cx="83026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00"/>
            </a:p>
          </p:txBody>
        </p:sp>
        <p:sp>
          <p:nvSpPr>
            <p:cNvPr id="33" name="Line 10"/>
            <p:cNvSpPr>
              <a:spLocks noChangeShapeType="1"/>
            </p:cNvSpPr>
            <p:nvPr/>
          </p:nvSpPr>
          <p:spPr bwMode="auto">
            <a:xfrm>
              <a:off x="3570703" y="1975635"/>
              <a:ext cx="6223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00"/>
            </a:p>
          </p:txBody>
        </p:sp>
        <p:sp>
          <p:nvSpPr>
            <p:cNvPr id="34" name="Line 11"/>
            <p:cNvSpPr>
              <a:spLocks noChangeShapeType="1"/>
            </p:cNvSpPr>
            <p:nvPr/>
          </p:nvSpPr>
          <p:spPr bwMode="auto">
            <a:xfrm>
              <a:off x="3579515" y="2197388"/>
              <a:ext cx="6223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00"/>
            </a:p>
          </p:txBody>
        </p:sp>
        <p:sp>
          <p:nvSpPr>
            <p:cNvPr id="35" name="Line 12"/>
            <p:cNvSpPr>
              <a:spLocks noChangeShapeType="1"/>
            </p:cNvSpPr>
            <p:nvPr/>
          </p:nvSpPr>
          <p:spPr bwMode="auto">
            <a:xfrm>
              <a:off x="3592928" y="2425685"/>
              <a:ext cx="6223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00"/>
            </a:p>
          </p:txBody>
        </p:sp>
        <p:sp>
          <p:nvSpPr>
            <p:cNvPr id="36" name="Line 13"/>
            <p:cNvSpPr>
              <a:spLocks noChangeShapeType="1"/>
            </p:cNvSpPr>
            <p:nvPr/>
          </p:nvSpPr>
          <p:spPr bwMode="auto">
            <a:xfrm>
              <a:off x="3605628" y="2695715"/>
              <a:ext cx="55245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00"/>
            </a:p>
          </p:txBody>
        </p:sp>
        <p:sp>
          <p:nvSpPr>
            <p:cNvPr id="37" name="Line 14"/>
            <p:cNvSpPr>
              <a:spLocks noChangeShapeType="1"/>
            </p:cNvSpPr>
            <p:nvPr/>
          </p:nvSpPr>
          <p:spPr bwMode="auto">
            <a:xfrm>
              <a:off x="3592928" y="2920740"/>
              <a:ext cx="609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00"/>
            </a:p>
          </p:txBody>
        </p:sp>
        <p:sp>
          <p:nvSpPr>
            <p:cNvPr id="38" name="Line 15"/>
            <p:cNvSpPr>
              <a:spLocks noChangeShapeType="1"/>
            </p:cNvSpPr>
            <p:nvPr/>
          </p:nvSpPr>
          <p:spPr bwMode="auto">
            <a:xfrm>
              <a:off x="3592928" y="3190770"/>
              <a:ext cx="609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00"/>
            </a:p>
          </p:txBody>
        </p:sp>
        <p:sp>
          <p:nvSpPr>
            <p:cNvPr id="39" name="Line 16"/>
            <p:cNvSpPr>
              <a:spLocks noChangeShapeType="1"/>
            </p:cNvSpPr>
            <p:nvPr/>
          </p:nvSpPr>
          <p:spPr bwMode="auto">
            <a:xfrm>
              <a:off x="3592928" y="3415795"/>
              <a:ext cx="609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00"/>
            </a:p>
          </p:txBody>
        </p:sp>
        <p:sp>
          <p:nvSpPr>
            <p:cNvPr id="40" name="Line 17"/>
            <p:cNvSpPr>
              <a:spLocks noChangeShapeType="1"/>
            </p:cNvSpPr>
            <p:nvPr/>
          </p:nvSpPr>
          <p:spPr bwMode="auto">
            <a:xfrm>
              <a:off x="4524620" y="3753746"/>
              <a:ext cx="0" cy="7127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00"/>
            </a:p>
          </p:txBody>
        </p:sp>
        <p:sp>
          <p:nvSpPr>
            <p:cNvPr id="41" name="Oval 19"/>
            <p:cNvSpPr>
              <a:spLocks noChangeArrowheads="1"/>
            </p:cNvSpPr>
            <p:nvPr/>
          </p:nvSpPr>
          <p:spPr bwMode="auto">
            <a:xfrm>
              <a:off x="4198950" y="4032823"/>
              <a:ext cx="73025" cy="7143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1600"/>
            </a:p>
          </p:txBody>
        </p:sp>
        <p:sp>
          <p:nvSpPr>
            <p:cNvPr id="42" name="Line 20"/>
            <p:cNvSpPr>
              <a:spLocks noChangeShapeType="1"/>
            </p:cNvSpPr>
            <p:nvPr/>
          </p:nvSpPr>
          <p:spPr bwMode="auto">
            <a:xfrm>
              <a:off x="4224350" y="4088864"/>
              <a:ext cx="0" cy="3571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00"/>
            </a:p>
          </p:txBody>
        </p:sp>
        <p:sp>
          <p:nvSpPr>
            <p:cNvPr id="43" name="Rectangle 21"/>
            <p:cNvSpPr>
              <a:spLocks noChangeArrowheads="1"/>
            </p:cNvSpPr>
            <p:nvPr/>
          </p:nvSpPr>
          <p:spPr bwMode="auto">
            <a:xfrm>
              <a:off x="4099341" y="1627689"/>
              <a:ext cx="1108075" cy="24765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lnSpc>
                  <a:spcPct val="60000"/>
                </a:lnSpc>
                <a:spcBef>
                  <a:spcPct val="50000"/>
                </a:spcBef>
              </a:pPr>
              <a:r>
                <a:rPr lang="en-US" altLang="zh-CN" sz="1865" b="1">
                  <a:solidFill>
                    <a:schemeClr val="tx1"/>
                  </a:solidFill>
                  <a:latin typeface="Times New Roman" panose="02020603050405020304" pitchFamily="18" charset="0"/>
                </a:rPr>
                <a:t>D</a:t>
              </a:r>
              <a:r>
                <a:rPr lang="en-US" altLang="zh-CN" sz="1865" b="1" baseline="-25000">
                  <a:solidFill>
                    <a:schemeClr val="tx1"/>
                  </a:solidFill>
                  <a:latin typeface="Times New Roman" panose="02020603050405020304" pitchFamily="18" charset="0"/>
                </a:rPr>
                <a:t>0</a:t>
              </a:r>
              <a:endParaRPr lang="en-US" altLang="zh-CN" sz="1865" b="1" baseline="-250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  <a:p>
              <a:pPr>
                <a:lnSpc>
                  <a:spcPct val="60000"/>
                </a:lnSpc>
                <a:spcBef>
                  <a:spcPct val="50000"/>
                </a:spcBef>
              </a:pPr>
              <a:r>
                <a:rPr lang="en-US" altLang="zh-CN" sz="1865" b="1">
                  <a:solidFill>
                    <a:schemeClr val="tx1"/>
                  </a:solidFill>
                  <a:latin typeface="Times New Roman" panose="02020603050405020304" pitchFamily="18" charset="0"/>
                </a:rPr>
                <a:t>D</a:t>
              </a:r>
              <a:r>
                <a:rPr lang="en-US" altLang="zh-CN" sz="1865" b="1" baseline="-25000">
                  <a:solidFill>
                    <a:schemeClr val="tx1"/>
                  </a:solidFill>
                  <a:latin typeface="Times New Roman" panose="02020603050405020304" pitchFamily="18" charset="0"/>
                </a:rPr>
                <a:t>1  </a:t>
              </a:r>
              <a:endParaRPr lang="en-US" altLang="zh-CN" sz="1865" b="1" baseline="-250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  <a:p>
              <a:pPr>
                <a:lnSpc>
                  <a:spcPct val="60000"/>
                </a:lnSpc>
                <a:spcBef>
                  <a:spcPct val="50000"/>
                </a:spcBef>
              </a:pPr>
              <a:r>
                <a:rPr lang="en-US" altLang="zh-CN" sz="1865" b="1">
                  <a:solidFill>
                    <a:schemeClr val="tx1"/>
                  </a:solidFill>
                  <a:latin typeface="Times New Roman" panose="02020603050405020304" pitchFamily="18" charset="0"/>
                </a:rPr>
                <a:t>D</a:t>
              </a:r>
              <a:r>
                <a:rPr lang="en-US" altLang="zh-CN" sz="1865" b="1" baseline="-25000">
                  <a:solidFill>
                    <a:schemeClr val="tx1"/>
                  </a:solidFill>
                  <a:latin typeface="Times New Roman" panose="02020603050405020304" pitchFamily="18" charset="0"/>
                </a:rPr>
                <a:t>2</a:t>
              </a:r>
              <a:endParaRPr lang="en-US" altLang="zh-CN" sz="1865" b="1" baseline="-250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  <a:p>
              <a:pPr>
                <a:lnSpc>
                  <a:spcPct val="60000"/>
                </a:lnSpc>
                <a:spcBef>
                  <a:spcPct val="50000"/>
                </a:spcBef>
              </a:pPr>
              <a:r>
                <a:rPr lang="en-US" altLang="zh-CN" sz="1865" b="1">
                  <a:solidFill>
                    <a:schemeClr val="tx1"/>
                  </a:solidFill>
                  <a:latin typeface="Times New Roman" panose="02020603050405020304" pitchFamily="18" charset="0"/>
                </a:rPr>
                <a:t>D</a:t>
              </a:r>
              <a:r>
                <a:rPr lang="en-US" altLang="zh-CN" sz="1865" b="1" baseline="-25000">
                  <a:solidFill>
                    <a:schemeClr val="tx1"/>
                  </a:solidFill>
                  <a:latin typeface="Times New Roman" panose="02020603050405020304" pitchFamily="18" charset="0"/>
                </a:rPr>
                <a:t>3 </a:t>
              </a:r>
              <a:endParaRPr lang="en-US" altLang="zh-CN" sz="1865" b="1" baseline="-250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  <a:p>
              <a:pPr>
                <a:lnSpc>
                  <a:spcPct val="60000"/>
                </a:lnSpc>
                <a:spcBef>
                  <a:spcPct val="50000"/>
                </a:spcBef>
              </a:pPr>
              <a:r>
                <a:rPr lang="en-US" altLang="zh-CN" sz="1865" b="1">
                  <a:solidFill>
                    <a:schemeClr val="tx1"/>
                  </a:solidFill>
                  <a:latin typeface="Times New Roman" panose="02020603050405020304" pitchFamily="18" charset="0"/>
                </a:rPr>
                <a:t>D</a:t>
              </a:r>
              <a:r>
                <a:rPr lang="en-US" altLang="zh-CN" sz="1865" b="1" baseline="-25000">
                  <a:solidFill>
                    <a:schemeClr val="tx1"/>
                  </a:solidFill>
                  <a:latin typeface="Times New Roman" panose="02020603050405020304" pitchFamily="18" charset="0"/>
                </a:rPr>
                <a:t>4 </a:t>
              </a:r>
              <a:endParaRPr lang="en-US" altLang="zh-CN" sz="1865" b="1" baseline="-250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  <a:p>
              <a:pPr>
                <a:lnSpc>
                  <a:spcPct val="60000"/>
                </a:lnSpc>
                <a:spcBef>
                  <a:spcPct val="50000"/>
                </a:spcBef>
              </a:pPr>
              <a:r>
                <a:rPr lang="en-US" altLang="zh-CN" sz="1865" b="1">
                  <a:solidFill>
                    <a:schemeClr val="tx1"/>
                  </a:solidFill>
                  <a:latin typeface="Times New Roman" panose="02020603050405020304" pitchFamily="18" charset="0"/>
                </a:rPr>
                <a:t>D</a:t>
              </a:r>
              <a:r>
                <a:rPr lang="en-US" altLang="zh-CN" sz="1865" b="1" baseline="-25000">
                  <a:solidFill>
                    <a:schemeClr val="tx1"/>
                  </a:solidFill>
                  <a:latin typeface="Times New Roman" panose="02020603050405020304" pitchFamily="18" charset="0"/>
                </a:rPr>
                <a:t>5  </a:t>
              </a:r>
              <a:endParaRPr lang="en-US" altLang="zh-CN" sz="1865" b="1" baseline="-250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  <a:p>
              <a:pPr>
                <a:lnSpc>
                  <a:spcPct val="60000"/>
                </a:lnSpc>
                <a:spcBef>
                  <a:spcPct val="50000"/>
                </a:spcBef>
              </a:pPr>
              <a:r>
                <a:rPr lang="en-US" altLang="zh-CN" sz="1865" b="1">
                  <a:solidFill>
                    <a:schemeClr val="tx1"/>
                  </a:solidFill>
                  <a:latin typeface="Times New Roman" panose="02020603050405020304" pitchFamily="18" charset="0"/>
                </a:rPr>
                <a:t>D</a:t>
              </a:r>
              <a:r>
                <a:rPr lang="en-US" altLang="zh-CN" sz="1865" b="1" baseline="-25000">
                  <a:solidFill>
                    <a:schemeClr val="tx1"/>
                  </a:solidFill>
                  <a:latin typeface="Times New Roman" panose="02020603050405020304" pitchFamily="18" charset="0"/>
                </a:rPr>
                <a:t>6  </a:t>
              </a:r>
              <a:endParaRPr lang="en-US" altLang="zh-CN" sz="1865" b="1" baseline="-250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  <a:p>
              <a:pPr>
                <a:lnSpc>
                  <a:spcPct val="60000"/>
                </a:lnSpc>
                <a:spcBef>
                  <a:spcPct val="50000"/>
                </a:spcBef>
              </a:pPr>
              <a:r>
                <a:rPr lang="en-US" altLang="zh-CN" sz="1865" b="1">
                  <a:solidFill>
                    <a:schemeClr val="tx1"/>
                  </a:solidFill>
                  <a:latin typeface="Times New Roman" panose="02020603050405020304" pitchFamily="18" charset="0"/>
                </a:rPr>
                <a:t>D</a:t>
              </a:r>
              <a:r>
                <a:rPr lang="en-US" altLang="zh-CN" sz="1865" b="1" baseline="-25000">
                  <a:solidFill>
                    <a:schemeClr val="tx1"/>
                  </a:solidFill>
                  <a:latin typeface="Times New Roman" panose="02020603050405020304" pitchFamily="18" charset="0"/>
                </a:rPr>
                <a:t>7</a:t>
              </a:r>
              <a:endParaRPr lang="en-US" altLang="zh-CN" sz="1865" b="1" baseline="-250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4" name="Line 22"/>
            <p:cNvSpPr>
              <a:spLocks noChangeShapeType="1"/>
            </p:cNvSpPr>
            <p:nvPr/>
          </p:nvSpPr>
          <p:spPr bwMode="auto">
            <a:xfrm>
              <a:off x="4794650" y="3744221"/>
              <a:ext cx="0" cy="7127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00"/>
            </a:p>
          </p:txBody>
        </p:sp>
        <p:sp>
          <p:nvSpPr>
            <p:cNvPr id="45" name="Line 23"/>
            <p:cNvSpPr>
              <a:spLocks noChangeShapeType="1"/>
            </p:cNvSpPr>
            <p:nvPr/>
          </p:nvSpPr>
          <p:spPr bwMode="auto">
            <a:xfrm>
              <a:off x="5064680" y="3744221"/>
              <a:ext cx="0" cy="7127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00"/>
            </a:p>
          </p:txBody>
        </p:sp>
        <p:sp>
          <p:nvSpPr>
            <p:cNvPr id="46" name="Rectangle 24"/>
            <p:cNvSpPr>
              <a:spLocks noChangeArrowheads="1"/>
            </p:cNvSpPr>
            <p:nvPr/>
          </p:nvSpPr>
          <p:spPr bwMode="auto">
            <a:xfrm>
              <a:off x="3959641" y="1538790"/>
              <a:ext cx="1247775" cy="2492376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1600"/>
            </a:p>
          </p:txBody>
        </p:sp>
        <p:sp>
          <p:nvSpPr>
            <p:cNvPr id="47" name="Rectangle 25"/>
            <p:cNvSpPr>
              <a:spLocks noChangeArrowheads="1"/>
            </p:cNvSpPr>
            <p:nvPr/>
          </p:nvSpPr>
          <p:spPr bwMode="auto">
            <a:xfrm>
              <a:off x="4099341" y="1542061"/>
              <a:ext cx="1087438" cy="349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>
                <a:lnSpc>
                  <a:spcPct val="90000"/>
                </a:lnSpc>
                <a:spcBef>
                  <a:spcPct val="50000"/>
                </a:spcBef>
              </a:pPr>
              <a:r>
                <a:rPr lang="en-US" altLang="zh-CN" sz="1865" b="1" dirty="0">
                  <a:solidFill>
                    <a:schemeClr val="tx1"/>
                  </a:solidFill>
                  <a:latin typeface="Times New Roman" panose="02020603050405020304" pitchFamily="18" charset="0"/>
                </a:rPr>
                <a:t>74LS151</a:t>
              </a:r>
              <a:endParaRPr lang="en-US" altLang="zh-CN" sz="1865" b="1" dirty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8" name="Rectangle 26"/>
            <p:cNvSpPr>
              <a:spLocks noChangeArrowheads="1"/>
            </p:cNvSpPr>
            <p:nvPr/>
          </p:nvSpPr>
          <p:spPr bwMode="auto">
            <a:xfrm>
              <a:off x="4117602" y="3721118"/>
              <a:ext cx="1247224" cy="3371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r>
                <a:rPr lang="en-US" altLang="zh-CN" sz="1600" b="1" i="1" dirty="0">
                  <a:solidFill>
                    <a:schemeClr val="tx1"/>
                  </a:solidFill>
                  <a:latin typeface="Times New Roman" panose="02020603050405020304" pitchFamily="18" charset="0"/>
                </a:rPr>
                <a:t>G</a:t>
              </a:r>
              <a:r>
                <a:rPr lang="en-US" altLang="zh-CN" sz="1600" b="1" dirty="0">
                  <a:solidFill>
                    <a:schemeClr val="tx1"/>
                  </a:solidFill>
                  <a:latin typeface="Times New Roman" panose="02020603050405020304" pitchFamily="18" charset="0"/>
                </a:rPr>
                <a:t>  </a:t>
              </a:r>
              <a:r>
                <a:rPr lang="en-US" altLang="zh-CN" sz="1600" b="1" dirty="0" smtClean="0">
                  <a:solidFill>
                    <a:schemeClr val="tx1"/>
                  </a:solidFill>
                  <a:latin typeface="Times New Roman" panose="02020603050405020304" pitchFamily="18" charset="0"/>
                </a:rPr>
                <a:t> </a:t>
              </a:r>
              <a:r>
                <a:rPr lang="en-US" altLang="zh-CN" sz="1600" b="1" i="1" dirty="0">
                  <a:solidFill>
                    <a:schemeClr val="tx1"/>
                  </a:solidFill>
                  <a:latin typeface="Times New Roman" panose="02020603050405020304" pitchFamily="18" charset="0"/>
                </a:rPr>
                <a:t>A</a:t>
              </a:r>
              <a:r>
                <a:rPr lang="en-US" altLang="zh-CN" sz="1600" b="1" baseline="-25000" dirty="0">
                  <a:solidFill>
                    <a:schemeClr val="tx1"/>
                  </a:solidFill>
                  <a:latin typeface="Times New Roman" panose="02020603050405020304" pitchFamily="18" charset="0"/>
                </a:rPr>
                <a:t>2</a:t>
              </a:r>
              <a:r>
                <a:rPr lang="en-US" altLang="zh-CN" sz="1600" b="1" dirty="0">
                  <a:solidFill>
                    <a:schemeClr val="tx1"/>
                  </a:solidFill>
                  <a:latin typeface="Times New Roman" panose="02020603050405020304" pitchFamily="18" charset="0"/>
                </a:rPr>
                <a:t> </a:t>
              </a:r>
              <a:r>
                <a:rPr lang="en-US" altLang="zh-CN" sz="1600" b="1" dirty="0" smtClean="0">
                  <a:solidFill>
                    <a:schemeClr val="tx1"/>
                  </a:solidFill>
                  <a:latin typeface="Times New Roman" panose="02020603050405020304" pitchFamily="18" charset="0"/>
                </a:rPr>
                <a:t>   </a:t>
              </a:r>
              <a:r>
                <a:rPr lang="en-US" altLang="zh-CN" sz="1600" b="1" i="1" dirty="0" smtClean="0">
                  <a:solidFill>
                    <a:schemeClr val="tx1"/>
                  </a:solidFill>
                  <a:latin typeface="Times New Roman" panose="02020603050405020304" pitchFamily="18" charset="0"/>
                </a:rPr>
                <a:t>A</a:t>
              </a:r>
              <a:r>
                <a:rPr lang="en-US" altLang="zh-CN" sz="1600" b="1" baseline="-25000" dirty="0" smtClean="0">
                  <a:solidFill>
                    <a:schemeClr val="tx1"/>
                  </a:solidFill>
                  <a:latin typeface="Times New Roman" panose="02020603050405020304" pitchFamily="18" charset="0"/>
                </a:rPr>
                <a:t>1</a:t>
              </a:r>
              <a:r>
                <a:rPr lang="en-US" altLang="zh-CN" sz="1600" b="1" dirty="0" smtClean="0">
                  <a:solidFill>
                    <a:schemeClr val="tx1"/>
                  </a:solidFill>
                  <a:latin typeface="Times New Roman" panose="02020603050405020304" pitchFamily="18" charset="0"/>
                </a:rPr>
                <a:t>   </a:t>
              </a:r>
              <a:r>
                <a:rPr lang="en-US" altLang="zh-CN" sz="1600" b="1" i="1" dirty="0" smtClean="0">
                  <a:solidFill>
                    <a:schemeClr val="tx1"/>
                  </a:solidFill>
                  <a:latin typeface="Times New Roman" panose="02020603050405020304" pitchFamily="18" charset="0"/>
                </a:rPr>
                <a:t>A</a:t>
              </a:r>
              <a:r>
                <a:rPr lang="en-US" altLang="zh-CN" sz="1600" b="1" baseline="-25000" dirty="0" smtClean="0">
                  <a:solidFill>
                    <a:schemeClr val="tx1"/>
                  </a:solidFill>
                  <a:latin typeface="Times New Roman" panose="02020603050405020304" pitchFamily="18" charset="0"/>
                </a:rPr>
                <a:t>0</a:t>
              </a:r>
              <a:endParaRPr lang="en-US" altLang="zh-CN" sz="1600" b="1" baseline="-25000" dirty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9" name="Line 27"/>
            <p:cNvSpPr>
              <a:spLocks noChangeShapeType="1"/>
            </p:cNvSpPr>
            <p:nvPr/>
          </p:nvSpPr>
          <p:spPr bwMode="auto">
            <a:xfrm>
              <a:off x="4119575" y="4460339"/>
              <a:ext cx="20955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600"/>
            </a:p>
          </p:txBody>
        </p:sp>
        <p:sp>
          <p:nvSpPr>
            <p:cNvPr id="51" name="Rectangle 29"/>
            <p:cNvSpPr>
              <a:spLocks noChangeArrowheads="1"/>
            </p:cNvSpPr>
            <p:nvPr/>
          </p:nvSpPr>
          <p:spPr bwMode="auto">
            <a:xfrm>
              <a:off x="4955797" y="2730339"/>
              <a:ext cx="503238" cy="3371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>
              <a:spAutoFit/>
            </a:bodyPr>
            <a:lstStyle/>
            <a:p>
              <a:r>
                <a:rPr lang="en-US" altLang="zh-CN" sz="1600" b="1" i="1" dirty="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charset="-122"/>
                </a:rPr>
                <a:t>Y</a:t>
              </a:r>
              <a:endParaRPr lang="en-US" altLang="zh-CN" sz="1600" b="1" i="1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charset="-122"/>
              </a:endParaRPr>
            </a:p>
          </p:txBody>
        </p:sp>
        <p:sp>
          <p:nvSpPr>
            <p:cNvPr id="52" name="Rectangle 30"/>
            <p:cNvSpPr>
              <a:spLocks noChangeArrowheads="1"/>
            </p:cNvSpPr>
            <p:nvPr/>
          </p:nvSpPr>
          <p:spPr bwMode="auto">
            <a:xfrm>
              <a:off x="3960433" y="1764894"/>
              <a:ext cx="544513" cy="20612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b">
              <a:spAutoFit/>
            </a:bodyPr>
            <a:lstStyle/>
            <a:p>
              <a:r>
                <a:rPr lang="en-US" altLang="zh-CN" sz="1600" b="1" i="1" dirty="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charset="-122"/>
                </a:rPr>
                <a:t>D</a:t>
              </a:r>
              <a:r>
                <a:rPr lang="en-US" altLang="zh-CN" sz="1600" b="1" baseline="-25000" dirty="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charset="-122"/>
                </a:rPr>
                <a:t>0</a:t>
              </a:r>
              <a:endParaRPr lang="en-US" altLang="zh-CN" sz="1600" b="1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charset="-122"/>
              </a:endParaRPr>
            </a:p>
            <a:p>
              <a:r>
                <a:rPr lang="en-US" altLang="zh-CN" sz="1600" b="1" i="1" dirty="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charset="-122"/>
                </a:rPr>
                <a:t>D</a:t>
              </a:r>
              <a:r>
                <a:rPr lang="en-US" altLang="zh-CN" sz="1600" b="1" baseline="-25000" dirty="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charset="-122"/>
                </a:rPr>
                <a:t>1</a:t>
              </a:r>
              <a:r>
                <a:rPr lang="en-US" altLang="zh-CN" sz="1600" b="1" i="1" dirty="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charset="-122"/>
                </a:rPr>
                <a:t>  </a:t>
              </a:r>
              <a:endParaRPr lang="en-US" altLang="zh-CN" sz="1600" b="1" i="1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charset="-122"/>
              </a:endParaRPr>
            </a:p>
            <a:p>
              <a:r>
                <a:rPr lang="en-US" altLang="zh-CN" sz="1600" b="1" i="1" dirty="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charset="-122"/>
                </a:rPr>
                <a:t>D</a:t>
              </a:r>
              <a:r>
                <a:rPr lang="en-US" altLang="zh-CN" sz="1600" b="1" baseline="-25000" dirty="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charset="-122"/>
                </a:rPr>
                <a:t>2</a:t>
              </a:r>
              <a:endParaRPr lang="en-US" altLang="zh-CN" sz="1600" b="1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charset="-122"/>
              </a:endParaRPr>
            </a:p>
            <a:p>
              <a:r>
                <a:rPr lang="en-US" altLang="zh-CN" sz="1600" b="1" i="1" dirty="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charset="-122"/>
                </a:rPr>
                <a:t>D</a:t>
              </a:r>
              <a:r>
                <a:rPr lang="en-US" altLang="zh-CN" sz="1600" b="1" baseline="-25000" dirty="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charset="-122"/>
                </a:rPr>
                <a:t>3</a:t>
              </a:r>
              <a:r>
                <a:rPr lang="en-US" altLang="zh-CN" sz="1600" b="1" i="1" dirty="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charset="-122"/>
                </a:rPr>
                <a:t> </a:t>
              </a:r>
              <a:endParaRPr lang="en-US" altLang="zh-CN" sz="1600" b="1" i="1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charset="-122"/>
              </a:endParaRPr>
            </a:p>
            <a:p>
              <a:r>
                <a:rPr lang="en-US" altLang="zh-CN" sz="1600" b="1" i="1" dirty="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charset="-122"/>
                </a:rPr>
                <a:t>D</a:t>
              </a:r>
              <a:r>
                <a:rPr lang="en-US" altLang="zh-CN" sz="1600" b="1" baseline="-25000" dirty="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charset="-122"/>
                </a:rPr>
                <a:t>4</a:t>
              </a:r>
              <a:r>
                <a:rPr lang="en-US" altLang="zh-CN" sz="1600" b="1" i="1" dirty="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charset="-122"/>
                </a:rPr>
                <a:t> </a:t>
              </a:r>
              <a:endParaRPr lang="en-US" altLang="zh-CN" sz="1600" b="1" i="1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charset="-122"/>
              </a:endParaRPr>
            </a:p>
            <a:p>
              <a:r>
                <a:rPr lang="en-US" altLang="zh-CN" sz="1600" b="1" i="1" dirty="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charset="-122"/>
                </a:rPr>
                <a:t>D</a:t>
              </a:r>
              <a:r>
                <a:rPr lang="en-US" altLang="zh-CN" sz="1600" b="1" baseline="-25000" dirty="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charset="-122"/>
                </a:rPr>
                <a:t>5</a:t>
              </a:r>
              <a:r>
                <a:rPr lang="en-US" altLang="zh-CN" sz="1600" b="1" i="1" dirty="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charset="-122"/>
                </a:rPr>
                <a:t>  </a:t>
              </a:r>
              <a:endParaRPr lang="en-US" altLang="zh-CN" sz="1600" b="1" i="1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charset="-122"/>
              </a:endParaRPr>
            </a:p>
            <a:p>
              <a:r>
                <a:rPr lang="en-US" altLang="zh-CN" sz="1600" b="1" i="1" dirty="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charset="-122"/>
                </a:rPr>
                <a:t>D</a:t>
              </a:r>
              <a:r>
                <a:rPr lang="en-US" altLang="zh-CN" sz="1600" b="1" baseline="-25000" dirty="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charset="-122"/>
                </a:rPr>
                <a:t>6</a:t>
              </a:r>
              <a:r>
                <a:rPr lang="en-US" altLang="zh-CN" sz="1600" b="1" i="1" dirty="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charset="-122"/>
                </a:rPr>
                <a:t>  </a:t>
              </a:r>
              <a:endParaRPr lang="en-US" altLang="zh-CN" sz="1600" b="1" i="1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charset="-122"/>
              </a:endParaRPr>
            </a:p>
            <a:p>
              <a:r>
                <a:rPr lang="en-US" altLang="zh-CN" sz="1600" b="1" i="1" dirty="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charset="-122"/>
                </a:rPr>
                <a:t>D</a:t>
              </a:r>
              <a:r>
                <a:rPr lang="en-US" altLang="zh-CN" sz="1600" b="1" baseline="-25000" dirty="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charset="-122"/>
                </a:rPr>
                <a:t>7</a:t>
              </a:r>
              <a:endParaRPr lang="en-US" altLang="zh-CN" sz="1600" b="1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charset="-122"/>
              </a:endParaRPr>
            </a:p>
          </p:txBody>
        </p:sp>
      </p:grpSp>
      <p:sp>
        <p:nvSpPr>
          <p:cNvPr id="53" name="Text Box 22"/>
          <p:cNvSpPr txBox="1">
            <a:spLocks noChangeArrowheads="1"/>
          </p:cNvSpPr>
          <p:nvPr/>
        </p:nvSpPr>
        <p:spPr bwMode="auto">
          <a:xfrm>
            <a:off x="5878739" y="5543621"/>
            <a:ext cx="1392768" cy="3213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70000"/>
              </a:lnSpc>
              <a:spcBef>
                <a:spcPct val="50000"/>
              </a:spcBef>
            </a:pPr>
            <a:r>
              <a:rPr lang="en-US" altLang="zh-CN" sz="2135" b="1" i="1" dirty="0">
                <a:latin typeface="Times New Roman" panose="02020603050405020304" pitchFamily="18" charset="0"/>
              </a:rPr>
              <a:t>a</a:t>
            </a:r>
            <a:r>
              <a:rPr lang="en-US" altLang="zh-CN" sz="2135" b="1" i="1" dirty="0" smtClean="0">
                <a:solidFill>
                  <a:schemeClr val="tx1"/>
                </a:solidFill>
                <a:latin typeface="Times New Roman" panose="02020603050405020304" pitchFamily="18" charset="0"/>
              </a:rPr>
              <a:t>  b  c</a:t>
            </a:r>
            <a:r>
              <a:rPr lang="en-US" altLang="zh-CN" sz="2135" b="1" i="1" baseline="-25000" dirty="0" smtClean="0">
                <a:solidFill>
                  <a:schemeClr val="tx1"/>
                </a:solidFill>
                <a:latin typeface="Times New Roman" panose="02020603050405020304" pitchFamily="18" charset="0"/>
              </a:rPr>
              <a:t>i-1</a:t>
            </a:r>
            <a:endParaRPr lang="en-US" altLang="zh-CN" sz="2135" b="1" i="1" baseline="-25000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54" name="Rectangle 10"/>
          <p:cNvSpPr>
            <a:spLocks noChangeArrowheads="1"/>
          </p:cNvSpPr>
          <p:nvPr/>
        </p:nvSpPr>
        <p:spPr bwMode="auto">
          <a:xfrm>
            <a:off x="4468247" y="2964891"/>
            <a:ext cx="596900" cy="19380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altLang="zh-CN" sz="1600" b="1" dirty="0">
                <a:solidFill>
                  <a:schemeClr val="tx1"/>
                </a:solidFill>
                <a:latin typeface="Times New Roman" panose="02020603050405020304" pitchFamily="18" charset="0"/>
              </a:rPr>
              <a:t>0</a:t>
            </a:r>
            <a:endParaRPr lang="en-US" altLang="zh-CN" sz="1600" b="1" baseline="-25000" dirty="0">
              <a:solidFill>
                <a:schemeClr val="tx1"/>
              </a:solidFill>
              <a:latin typeface="Times New Roman" panose="02020603050405020304" pitchFamily="18" charset="0"/>
            </a:endParaRPr>
          </a:p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</a:rPr>
              <a:t>0</a:t>
            </a:r>
            <a:endParaRPr lang="en-US" altLang="zh-CN" sz="1600" b="1" baseline="-25000" dirty="0">
              <a:solidFill>
                <a:schemeClr val="tx1"/>
              </a:solidFill>
              <a:latin typeface="Times New Roman" panose="02020603050405020304" pitchFamily="18" charset="0"/>
            </a:endParaRPr>
          </a:p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</a:rPr>
              <a:t>0</a:t>
            </a:r>
            <a:endParaRPr lang="en-US" altLang="zh-CN" sz="1600" b="1" baseline="-25000" dirty="0">
              <a:solidFill>
                <a:schemeClr val="tx1"/>
              </a:solidFill>
              <a:latin typeface="Times New Roman" panose="02020603050405020304" pitchFamily="18" charset="0"/>
            </a:endParaRPr>
          </a:p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</a:rPr>
              <a:t>1</a:t>
            </a:r>
            <a:endParaRPr lang="en-US" altLang="zh-CN" sz="1600" b="1" baseline="-25000" dirty="0">
              <a:solidFill>
                <a:schemeClr val="tx1"/>
              </a:solidFill>
              <a:latin typeface="Times New Roman" panose="02020603050405020304" pitchFamily="18" charset="0"/>
            </a:endParaRPr>
          </a:p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</a:rPr>
              <a:t>0</a:t>
            </a:r>
            <a:endParaRPr lang="en-US" altLang="zh-CN" sz="1600" b="1" baseline="-25000" dirty="0">
              <a:solidFill>
                <a:schemeClr val="tx1"/>
              </a:solidFill>
              <a:latin typeface="Times New Roman" panose="02020603050405020304" pitchFamily="18" charset="0"/>
            </a:endParaRPr>
          </a:p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</a:rPr>
              <a:t>1</a:t>
            </a:r>
            <a:r>
              <a:rPr lang="en-US" altLang="zh-CN" sz="1600" b="1" baseline="-25000" dirty="0" smtClean="0">
                <a:solidFill>
                  <a:schemeClr val="tx1"/>
                </a:solidFill>
                <a:latin typeface="Times New Roman" panose="02020603050405020304" pitchFamily="18" charset="0"/>
              </a:rPr>
              <a:t>  </a:t>
            </a:r>
            <a:endParaRPr lang="en-US" altLang="zh-CN" sz="1600" b="1" baseline="-25000" dirty="0">
              <a:solidFill>
                <a:schemeClr val="tx1"/>
              </a:solidFill>
              <a:latin typeface="Times New Roman" panose="02020603050405020304" pitchFamily="18" charset="0"/>
            </a:endParaRPr>
          </a:p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</a:rPr>
              <a:t>1</a:t>
            </a:r>
            <a:r>
              <a:rPr lang="en-US" altLang="zh-CN" sz="1600" b="1" baseline="-25000" dirty="0" smtClean="0">
                <a:solidFill>
                  <a:schemeClr val="tx1"/>
                </a:solidFill>
                <a:latin typeface="Times New Roman" panose="02020603050405020304" pitchFamily="18" charset="0"/>
              </a:rPr>
              <a:t> </a:t>
            </a:r>
            <a:endParaRPr lang="en-US" altLang="zh-CN" sz="1600" b="1" baseline="-25000" dirty="0">
              <a:solidFill>
                <a:schemeClr val="tx1"/>
              </a:solidFill>
              <a:latin typeface="Times New Roman" panose="02020603050405020304" pitchFamily="18" charset="0"/>
            </a:endParaRPr>
          </a:p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altLang="zh-CN" sz="1600" b="1" dirty="0">
                <a:solidFill>
                  <a:schemeClr val="tx1"/>
                </a:solidFill>
                <a:latin typeface="Times New Roman" panose="02020603050405020304" pitchFamily="18" charset="0"/>
              </a:rPr>
              <a:t>1</a:t>
            </a:r>
            <a:endParaRPr lang="en-US" altLang="zh-CN" sz="1600" b="1" baseline="-25000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graphicFrame>
        <p:nvGraphicFramePr>
          <p:cNvPr id="56" name="对象 55"/>
          <p:cNvGraphicFramePr>
            <a:graphicFrameLocks noChangeAspect="1"/>
          </p:cNvGraphicFramePr>
          <p:nvPr/>
        </p:nvGraphicFramePr>
        <p:xfrm>
          <a:off x="1712384" y="1403351"/>
          <a:ext cx="2091267" cy="855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31" name="公式" r:id="rId1" imgW="838200" imgH="457200" progId="Equation.3">
                  <p:embed/>
                </p:oleObj>
              </mc:Choice>
              <mc:Fallback>
                <p:oleObj name="公式" r:id="rId1" imgW="838200" imgH="4572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12384" y="1403351"/>
                        <a:ext cx="2091267" cy="855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bldLvl="0" animBg="1"/>
      <p:bldP spid="29" grpId="0" bldLvl="0" animBg="1"/>
      <p:bldP spid="30" grpId="0" bldLvl="0" animBg="1" autoUpdateAnimBg="0"/>
      <p:bldP spid="50" grpId="0" bldLvl="0" animBg="1"/>
      <p:bldP spid="53" grpId="0" bldLvl="0" animBg="1"/>
      <p:bldP spid="54" grpId="0" bldLvl="0" animBg="1" autoUpdateAnimBg="0"/>
    </p:bldLst>
  </p:timing>
</p:sld>
</file>

<file path=ppt/tags/tag1.xml><?xml version="1.0" encoding="utf-8"?>
<p:tagLst xmlns:p="http://schemas.openxmlformats.org/presentationml/2006/main">
  <p:tag name="KSO_WM_UNIT_TABLE_BEAUTIFY" val="smartTable{1acc7e90-a6d6-4265-8b8c-6f380e354059}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UNIT_TABLE_BEAUTIFY" val="smartTable{09dd1a9f-b2dd-47d4-b70d-64ad968cd611}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UNIT_PLACING_PICTURE_USER_VIEWPORT" val="{&quot;height&quot;:3829,&quot;width&quot;:6301}"/>
</p:tagLst>
</file>

<file path=ppt/tags/tag19.xml><?xml version="1.0" encoding="utf-8"?>
<p:tagLst xmlns:p="http://schemas.openxmlformats.org/presentationml/2006/main">
  <p:tag name="KSO_WM_UNIT_PLACING_PICTURE_USER_VIEWPORT" val="{&quot;height&quot;:7470,&quot;width&quot;:18555}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PP_MARK_KEY" val="e7672072-9eea-41fc-b37d-ac40b64f9c09"/>
  <p:tag name="COMMONDATA" val="eyJoZGlkIjoiN2E0NjBjNTk0YWExYmM2OTA0MGY5ZGNhN2RkOGRiNTQifQ=="/>
</p:tagLst>
</file>

<file path=ppt/tags/tag3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6095</Words>
  <Application>WPS 演示</Application>
  <PresentationFormat>宽屏</PresentationFormat>
  <Paragraphs>732</Paragraphs>
  <Slides>30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33</vt:i4>
      </vt:variant>
      <vt:variant>
        <vt:lpstr>幻灯片标题</vt:lpstr>
      </vt:variant>
      <vt:variant>
        <vt:i4>30</vt:i4>
      </vt:variant>
    </vt:vector>
  </HeadingPairs>
  <TitlesOfParts>
    <vt:vector size="79" baseType="lpstr">
      <vt:lpstr>Arial</vt:lpstr>
      <vt:lpstr>宋体</vt:lpstr>
      <vt:lpstr>Wingdings</vt:lpstr>
      <vt:lpstr>Times New Roman</vt:lpstr>
      <vt:lpstr>Helvetica Neue</vt:lpstr>
      <vt:lpstr>Calibri</vt:lpstr>
      <vt:lpstr>等线</vt:lpstr>
      <vt:lpstr>Cambria Math</vt:lpstr>
      <vt:lpstr>Symbol</vt:lpstr>
      <vt:lpstr>黑体</vt:lpstr>
      <vt:lpstr>微软雅黑</vt:lpstr>
      <vt:lpstr>Arial Unicode MS</vt:lpstr>
      <vt:lpstr>等线 Light</vt:lpstr>
      <vt:lpstr>MS Mincho</vt:lpstr>
      <vt:lpstr>Segoe Print</vt:lpstr>
      <vt:lpstr>Office 主题​​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Word.Picture.8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Paint.Picture</vt:lpstr>
      <vt:lpstr>Equation.3</vt:lpstr>
      <vt:lpstr>Equation.3</vt:lpstr>
      <vt:lpstr>Equation.3</vt:lpstr>
      <vt:lpstr>Equation.3</vt:lpstr>
      <vt:lpstr>Equation.3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黄 法秀</dc:creator>
  <cp:lastModifiedBy>Touriate</cp:lastModifiedBy>
  <cp:revision>26</cp:revision>
  <dcterms:created xsi:type="dcterms:W3CDTF">2021-12-28T02:36:00Z</dcterms:created>
  <dcterms:modified xsi:type="dcterms:W3CDTF">2022-12-27T07:54:39Z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B1D08762096F42FCACD62490B2FDC240</vt:lpwstr>
  </property>
  <property fmtid="{D5CDD505-2E9C-101B-9397-08002B2CF9AE}" pid="3" name="KSOProductBuildVer">
    <vt:lpwstr>2052-11.1.0.12980</vt:lpwstr>
  </property>
</Properties>
</file>